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Lst>
  <p:notesMasterIdLst>
    <p:notesMasterId r:id="rId24"/>
  </p:notesMasterIdLst>
  <p:handoutMasterIdLst>
    <p:handoutMasterId r:id="rId25"/>
  </p:handoutMasterIdLst>
  <p:sldIdLst>
    <p:sldId id="522" r:id="rId7"/>
    <p:sldId id="31312" r:id="rId8"/>
    <p:sldId id="31317" r:id="rId9"/>
    <p:sldId id="31344" r:id="rId10"/>
    <p:sldId id="31323" r:id="rId11"/>
    <p:sldId id="31335" r:id="rId12"/>
    <p:sldId id="31325" r:id="rId13"/>
    <p:sldId id="31346" r:id="rId14"/>
    <p:sldId id="31339" r:id="rId15"/>
    <p:sldId id="31347" r:id="rId16"/>
    <p:sldId id="31343" r:id="rId17"/>
    <p:sldId id="31336" r:id="rId18"/>
    <p:sldId id="31318" r:id="rId19"/>
    <p:sldId id="31333" r:id="rId20"/>
    <p:sldId id="31334" r:id="rId21"/>
    <p:sldId id="31306" r:id="rId22"/>
    <p:sldId id="31284" r:id="rId23"/>
  </p:sldIdLst>
  <p:sldSz cx="12192000" cy="6858000"/>
  <p:notesSz cx="6805613" cy="9939338"/>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d, Samantha (KT)" initials="BS(" lastIdx="8" clrIdx="0">
    <p:extLst>
      <p:ext uri="{19B8F6BF-5375-455C-9EA6-DF929625EA0E}">
        <p15:presenceInfo xmlns:p15="http://schemas.microsoft.com/office/powerpoint/2012/main" userId="S::Samantha.Bond@kantar.com::3c80b0bf-edd1-440e-9333-6f46b1290ce5" providerId="AD"/>
      </p:ext>
    </p:extLst>
  </p:cmAuthor>
  <p:cmAuthor id="2" name="Joyce, Lucy (TSMLP)" initials="JL(" lastIdx="10" clrIdx="1">
    <p:extLst>
      <p:ext uri="{19B8F6BF-5375-455C-9EA6-DF929625EA0E}">
        <p15:presenceInfo xmlns:p15="http://schemas.microsoft.com/office/powerpoint/2012/main" userId="S::Lucy.Joyce@kantar.com::0d404ee4-7809-4f47-ad05-07e100ff2772" providerId="AD"/>
      </p:ext>
    </p:extLst>
  </p:cmAuthor>
  <p:cmAuthor id="3" name="Hodgson, Eleanor (TSMLP)" initials="HE(" lastIdx="2" clrIdx="2">
    <p:extLst>
      <p:ext uri="{19B8F6BF-5375-455C-9EA6-DF929625EA0E}">
        <p15:presenceInfo xmlns:p15="http://schemas.microsoft.com/office/powerpoint/2012/main" userId="S::Eleanor.Hodgson@kantar.com::0f9b1191-7ba6-4fbd-afee-673bb9f5eb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DADAD"/>
    <a:srgbClr val="7CFF7C"/>
    <a:srgbClr val="10B55B"/>
    <a:srgbClr val="DDDDDD"/>
    <a:srgbClr val="000000"/>
    <a:srgbClr val="333333"/>
    <a:srgbClr val="E6304B"/>
    <a:srgbClr val="E7E7E7"/>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65" d="100"/>
          <a:sy n="65" d="100"/>
        </p:scale>
        <p:origin x="90" y="222"/>
      </p:cViewPr>
      <p:guideLst>
        <p:guide orient="horz" pos="4152"/>
        <p:guide orient="horz" pos="4020"/>
        <p:guide orient="horz" pos="2163"/>
        <p:guide pos="384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obertsn\OneDrive%20-%20Kantar\Desktop\Inside%20Lives\Inside%20Lives%20temp%20check%20data%20tables\IL%20data%20tables%20Week%209.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GB">
                <a:solidFill>
                  <a:schemeClr val="tx1"/>
                </a:solidFill>
              </a:rPr>
              <a:t>I am worried about the long-term impact of coronavirus on the UK economy</a:t>
            </a:r>
          </a:p>
        </c:rich>
      </c:tx>
      <c:layout>
        <c:manualLayout>
          <c:xMode val="edge"/>
          <c:yMode val="edge"/>
          <c:x val="0.24599805046934098"/>
          <c:y val="1.38888888888888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'Economy (week 10)'!$A$15</c:f>
              <c:strCache>
                <c:ptCount val="1"/>
                <c:pt idx="0">
                  <c:v>Agree strongly</c:v>
                </c:pt>
              </c:strCache>
            </c:strRef>
          </c:tx>
          <c:spPr>
            <a:ln w="28575" cap="rnd">
              <a:solidFill>
                <a:srgbClr val="10B55B"/>
              </a:solidFill>
              <a:round/>
            </a:ln>
            <a:effectLst/>
          </c:spPr>
          <c:marker>
            <c:symbol val="circle"/>
            <c:size val="5"/>
            <c:spPr>
              <a:solidFill>
                <a:srgbClr val="10B55B"/>
              </a:solidFill>
              <a:ln w="9525">
                <a:solidFill>
                  <a:srgbClr val="10B55B"/>
                </a:solidFill>
              </a:ln>
              <a:effectLst/>
            </c:spPr>
          </c:marker>
          <c:cat>
            <c:numRef>
              <c:f>'Economy (week 10)'!$B$14:$L$14</c:f>
              <c:numCache>
                <c:formatCode>d\-mmm</c:formatCode>
                <c:ptCount val="11"/>
                <c:pt idx="0">
                  <c:v>43945</c:v>
                </c:pt>
                <c:pt idx="1">
                  <c:v>43952</c:v>
                </c:pt>
                <c:pt idx="2">
                  <c:v>43959</c:v>
                </c:pt>
                <c:pt idx="3">
                  <c:v>43966</c:v>
                </c:pt>
                <c:pt idx="4">
                  <c:v>43973</c:v>
                </c:pt>
                <c:pt idx="5">
                  <c:v>43980</c:v>
                </c:pt>
                <c:pt idx="6">
                  <c:v>43987</c:v>
                </c:pt>
                <c:pt idx="7">
                  <c:v>43994</c:v>
                </c:pt>
                <c:pt idx="8">
                  <c:v>44001</c:v>
                </c:pt>
                <c:pt idx="9">
                  <c:v>44008</c:v>
                </c:pt>
                <c:pt idx="10">
                  <c:v>44049</c:v>
                </c:pt>
              </c:numCache>
            </c:numRef>
          </c:cat>
          <c:val>
            <c:numRef>
              <c:f>'Economy (week 10)'!$B$15:$L$15</c:f>
              <c:numCache>
                <c:formatCode>General</c:formatCode>
                <c:ptCount val="11"/>
                <c:pt idx="0">
                  <c:v>30.612244897959183</c:v>
                </c:pt>
                <c:pt idx="1">
                  <c:v>17.346938775510203</c:v>
                </c:pt>
                <c:pt idx="2">
                  <c:v>30.612244897959183</c:v>
                </c:pt>
                <c:pt idx="3">
                  <c:v>31.25</c:v>
                </c:pt>
                <c:pt idx="4">
                  <c:v>28.125</c:v>
                </c:pt>
                <c:pt idx="5">
                  <c:v>28.260869565217391</c:v>
                </c:pt>
                <c:pt idx="6">
                  <c:v>31.521739130434785</c:v>
                </c:pt>
                <c:pt idx="7">
                  <c:v>23.404255319148938</c:v>
                </c:pt>
                <c:pt idx="8">
                  <c:v>31.25</c:v>
                </c:pt>
                <c:pt idx="9">
                  <c:v>27.27272727272727</c:v>
                </c:pt>
                <c:pt idx="10">
                  <c:v>29.268292682926827</c:v>
                </c:pt>
              </c:numCache>
            </c:numRef>
          </c:val>
          <c:smooth val="0"/>
          <c:extLst>
            <c:ext xmlns:c16="http://schemas.microsoft.com/office/drawing/2014/chart" uri="{C3380CC4-5D6E-409C-BE32-E72D297353CC}">
              <c16:uniqueId val="{00000000-B501-43FB-88C2-A3BDFB8F4D57}"/>
            </c:ext>
          </c:extLst>
        </c:ser>
        <c:ser>
          <c:idx val="1"/>
          <c:order val="1"/>
          <c:tx>
            <c:strRef>
              <c:f>'Economy (week 10)'!$A$16</c:f>
              <c:strCache>
                <c:ptCount val="1"/>
                <c:pt idx="0">
                  <c:v>Agree</c:v>
                </c:pt>
              </c:strCache>
            </c:strRef>
          </c:tx>
          <c:spPr>
            <a:ln w="28575" cap="rnd">
              <a:solidFill>
                <a:srgbClr val="7CFF7C"/>
              </a:solidFill>
              <a:round/>
            </a:ln>
            <a:effectLst/>
          </c:spPr>
          <c:marker>
            <c:symbol val="circle"/>
            <c:size val="5"/>
            <c:spPr>
              <a:solidFill>
                <a:schemeClr val="accent2"/>
              </a:solidFill>
              <a:ln w="9525">
                <a:solidFill>
                  <a:srgbClr val="7CFF7C"/>
                </a:solidFill>
              </a:ln>
              <a:effectLst/>
            </c:spPr>
          </c:marker>
          <c:cat>
            <c:numRef>
              <c:f>'Economy (week 10)'!$B$14:$L$14</c:f>
              <c:numCache>
                <c:formatCode>d\-mmm</c:formatCode>
                <c:ptCount val="11"/>
                <c:pt idx="0">
                  <c:v>43945</c:v>
                </c:pt>
                <c:pt idx="1">
                  <c:v>43952</c:v>
                </c:pt>
                <c:pt idx="2">
                  <c:v>43959</c:v>
                </c:pt>
                <c:pt idx="3">
                  <c:v>43966</c:v>
                </c:pt>
                <c:pt idx="4">
                  <c:v>43973</c:v>
                </c:pt>
                <c:pt idx="5">
                  <c:v>43980</c:v>
                </c:pt>
                <c:pt idx="6">
                  <c:v>43987</c:v>
                </c:pt>
                <c:pt idx="7">
                  <c:v>43994</c:v>
                </c:pt>
                <c:pt idx="8">
                  <c:v>44001</c:v>
                </c:pt>
                <c:pt idx="9">
                  <c:v>44008</c:v>
                </c:pt>
                <c:pt idx="10">
                  <c:v>44049</c:v>
                </c:pt>
              </c:numCache>
            </c:numRef>
          </c:cat>
          <c:val>
            <c:numRef>
              <c:f>'Economy (week 10)'!$B$16:$L$16</c:f>
              <c:numCache>
                <c:formatCode>General</c:formatCode>
                <c:ptCount val="11"/>
                <c:pt idx="0">
                  <c:v>13.26530612244898</c:v>
                </c:pt>
                <c:pt idx="1">
                  <c:v>20.408163265306122</c:v>
                </c:pt>
                <c:pt idx="2">
                  <c:v>16.326530612244898</c:v>
                </c:pt>
                <c:pt idx="3">
                  <c:v>13.541666666666666</c:v>
                </c:pt>
                <c:pt idx="4">
                  <c:v>18.75</c:v>
                </c:pt>
                <c:pt idx="5">
                  <c:v>17.391304347826086</c:v>
                </c:pt>
                <c:pt idx="6">
                  <c:v>13.043478260869565</c:v>
                </c:pt>
                <c:pt idx="7">
                  <c:v>21.276595744680851</c:v>
                </c:pt>
                <c:pt idx="8">
                  <c:v>14.583333333333334</c:v>
                </c:pt>
                <c:pt idx="9">
                  <c:v>19.318181818181817</c:v>
                </c:pt>
                <c:pt idx="10">
                  <c:v>15.853658536585366</c:v>
                </c:pt>
              </c:numCache>
            </c:numRef>
          </c:val>
          <c:smooth val="0"/>
          <c:extLst>
            <c:ext xmlns:c16="http://schemas.microsoft.com/office/drawing/2014/chart" uri="{C3380CC4-5D6E-409C-BE32-E72D297353CC}">
              <c16:uniqueId val="{00000001-B501-43FB-88C2-A3BDFB8F4D57}"/>
            </c:ext>
          </c:extLst>
        </c:ser>
        <c:ser>
          <c:idx val="2"/>
          <c:order val="2"/>
          <c:tx>
            <c:strRef>
              <c:f>'Economy (week 10)'!$A$17</c:f>
              <c:strCache>
                <c:ptCount val="1"/>
                <c:pt idx="0">
                  <c:v>Neither agree nor disagree</c:v>
                </c:pt>
              </c:strCache>
            </c:strRef>
          </c:tx>
          <c:spPr>
            <a:ln w="28575" cap="rnd">
              <a:solidFill>
                <a:srgbClr val="ADADAD"/>
              </a:solidFill>
              <a:round/>
            </a:ln>
            <a:effectLst/>
          </c:spPr>
          <c:marker>
            <c:symbol val="circle"/>
            <c:size val="5"/>
            <c:spPr>
              <a:solidFill>
                <a:schemeClr val="bg1">
                  <a:lumMod val="65000"/>
                </a:schemeClr>
              </a:solidFill>
              <a:ln w="9525">
                <a:solidFill>
                  <a:srgbClr val="ADADAD"/>
                </a:solidFill>
              </a:ln>
              <a:effectLst/>
            </c:spPr>
          </c:marker>
          <c:cat>
            <c:numRef>
              <c:f>'Economy (week 10)'!$B$14:$L$14</c:f>
              <c:numCache>
                <c:formatCode>d\-mmm</c:formatCode>
                <c:ptCount val="11"/>
                <c:pt idx="0">
                  <c:v>43945</c:v>
                </c:pt>
                <c:pt idx="1">
                  <c:v>43952</c:v>
                </c:pt>
                <c:pt idx="2">
                  <c:v>43959</c:v>
                </c:pt>
                <c:pt idx="3">
                  <c:v>43966</c:v>
                </c:pt>
                <c:pt idx="4">
                  <c:v>43973</c:v>
                </c:pt>
                <c:pt idx="5">
                  <c:v>43980</c:v>
                </c:pt>
                <c:pt idx="6">
                  <c:v>43987</c:v>
                </c:pt>
                <c:pt idx="7">
                  <c:v>43994</c:v>
                </c:pt>
                <c:pt idx="8">
                  <c:v>44001</c:v>
                </c:pt>
                <c:pt idx="9">
                  <c:v>44008</c:v>
                </c:pt>
                <c:pt idx="10">
                  <c:v>44049</c:v>
                </c:pt>
              </c:numCache>
            </c:numRef>
          </c:cat>
          <c:val>
            <c:numRef>
              <c:f>'Economy (week 10)'!$B$17:$L$17</c:f>
              <c:numCache>
                <c:formatCode>General</c:formatCode>
                <c:ptCount val="11"/>
                <c:pt idx="0">
                  <c:v>1.0204081632653061</c:v>
                </c:pt>
                <c:pt idx="1">
                  <c:v>3.0612244897959182</c:v>
                </c:pt>
                <c:pt idx="2">
                  <c:v>2.0408163265306123</c:v>
                </c:pt>
                <c:pt idx="3">
                  <c:v>4.1666666666666661</c:v>
                </c:pt>
                <c:pt idx="4">
                  <c:v>2.083333333333333</c:v>
                </c:pt>
                <c:pt idx="5">
                  <c:v>3.2608695652173911</c:v>
                </c:pt>
                <c:pt idx="6">
                  <c:v>4.3478260869565215</c:v>
                </c:pt>
                <c:pt idx="7">
                  <c:v>2.1276595744680851</c:v>
                </c:pt>
                <c:pt idx="8">
                  <c:v>2.083333333333333</c:v>
                </c:pt>
                <c:pt idx="9">
                  <c:v>2.2727272727272729</c:v>
                </c:pt>
                <c:pt idx="10">
                  <c:v>3.6585365853658534</c:v>
                </c:pt>
              </c:numCache>
            </c:numRef>
          </c:val>
          <c:smooth val="0"/>
          <c:extLst>
            <c:ext xmlns:c16="http://schemas.microsoft.com/office/drawing/2014/chart" uri="{C3380CC4-5D6E-409C-BE32-E72D297353CC}">
              <c16:uniqueId val="{00000002-B501-43FB-88C2-A3BDFB8F4D57}"/>
            </c:ext>
          </c:extLst>
        </c:ser>
        <c:ser>
          <c:idx val="3"/>
          <c:order val="3"/>
          <c:tx>
            <c:strRef>
              <c:f>'Economy (week 10)'!$A$18</c:f>
              <c:strCache>
                <c:ptCount val="1"/>
                <c:pt idx="0">
                  <c:v>Disagree</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'Economy (week 10)'!$B$14:$L$14</c:f>
              <c:numCache>
                <c:formatCode>d\-mmm</c:formatCode>
                <c:ptCount val="11"/>
                <c:pt idx="0">
                  <c:v>43945</c:v>
                </c:pt>
                <c:pt idx="1">
                  <c:v>43952</c:v>
                </c:pt>
                <c:pt idx="2">
                  <c:v>43959</c:v>
                </c:pt>
                <c:pt idx="3">
                  <c:v>43966</c:v>
                </c:pt>
                <c:pt idx="4">
                  <c:v>43973</c:v>
                </c:pt>
                <c:pt idx="5">
                  <c:v>43980</c:v>
                </c:pt>
                <c:pt idx="6">
                  <c:v>43987</c:v>
                </c:pt>
                <c:pt idx="7">
                  <c:v>43994</c:v>
                </c:pt>
                <c:pt idx="8">
                  <c:v>44001</c:v>
                </c:pt>
                <c:pt idx="9">
                  <c:v>44008</c:v>
                </c:pt>
                <c:pt idx="10">
                  <c:v>44049</c:v>
                </c:pt>
              </c:numCache>
            </c:numRef>
          </c:cat>
          <c:val>
            <c:numRef>
              <c:f>'Economy (week 10)'!$B$18:$L$18</c:f>
              <c:numCache>
                <c:formatCode>General</c:formatCode>
                <c:ptCount val="11"/>
                <c:pt idx="0">
                  <c:v>3.0612244897959182</c:v>
                </c:pt>
                <c:pt idx="1">
                  <c:v>8.1632653061224492</c:v>
                </c:pt>
                <c:pt idx="2">
                  <c:v>1.0204081632653061</c:v>
                </c:pt>
                <c:pt idx="3">
                  <c:v>1.0416666666666665</c:v>
                </c:pt>
                <c:pt idx="4">
                  <c:v>1.0416666666666665</c:v>
                </c:pt>
                <c:pt idx="5">
                  <c:v>1.0869565217391304</c:v>
                </c:pt>
                <c:pt idx="6">
                  <c:v>1.0869565217391304</c:v>
                </c:pt>
                <c:pt idx="7">
                  <c:v>2.1276595744680851</c:v>
                </c:pt>
                <c:pt idx="8">
                  <c:v>1.0416666666666665</c:v>
                </c:pt>
                <c:pt idx="9">
                  <c:v>1.1363636363636365</c:v>
                </c:pt>
                <c:pt idx="10">
                  <c:v>0</c:v>
                </c:pt>
              </c:numCache>
            </c:numRef>
          </c:val>
          <c:smooth val="0"/>
          <c:extLst>
            <c:ext xmlns:c16="http://schemas.microsoft.com/office/drawing/2014/chart" uri="{C3380CC4-5D6E-409C-BE32-E72D297353CC}">
              <c16:uniqueId val="{00000003-B501-43FB-88C2-A3BDFB8F4D57}"/>
            </c:ext>
          </c:extLst>
        </c:ser>
        <c:ser>
          <c:idx val="4"/>
          <c:order val="4"/>
          <c:tx>
            <c:strRef>
              <c:f>'Economy (week 10)'!$A$19</c:f>
              <c:strCache>
                <c:ptCount val="1"/>
                <c:pt idx="0">
                  <c:v>Strongly disagree</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'Economy (week 10)'!$B$14:$L$14</c:f>
              <c:numCache>
                <c:formatCode>d\-mmm</c:formatCode>
                <c:ptCount val="11"/>
                <c:pt idx="0">
                  <c:v>43945</c:v>
                </c:pt>
                <c:pt idx="1">
                  <c:v>43952</c:v>
                </c:pt>
                <c:pt idx="2">
                  <c:v>43959</c:v>
                </c:pt>
                <c:pt idx="3">
                  <c:v>43966</c:v>
                </c:pt>
                <c:pt idx="4">
                  <c:v>43973</c:v>
                </c:pt>
                <c:pt idx="5">
                  <c:v>43980</c:v>
                </c:pt>
                <c:pt idx="6">
                  <c:v>43987</c:v>
                </c:pt>
                <c:pt idx="7">
                  <c:v>43994</c:v>
                </c:pt>
                <c:pt idx="8">
                  <c:v>44001</c:v>
                </c:pt>
                <c:pt idx="9">
                  <c:v>44008</c:v>
                </c:pt>
                <c:pt idx="10">
                  <c:v>44049</c:v>
                </c:pt>
              </c:numCache>
            </c:numRef>
          </c:cat>
          <c:val>
            <c:numRef>
              <c:f>'Economy (week 10)'!$B$19:$L$19</c:f>
              <c:numCache>
                <c:formatCode>General</c:formatCode>
                <c:ptCount val="11"/>
                <c:pt idx="0">
                  <c:v>2.0408163265306123</c:v>
                </c:pt>
                <c:pt idx="1">
                  <c:v>1.0204081632653061</c:v>
                </c:pt>
                <c:pt idx="2">
                  <c:v>0</c:v>
                </c:pt>
                <c:pt idx="3">
                  <c:v>0</c:v>
                </c:pt>
                <c:pt idx="4">
                  <c:v>0</c:v>
                </c:pt>
                <c:pt idx="5">
                  <c:v>0</c:v>
                </c:pt>
                <c:pt idx="6">
                  <c:v>0</c:v>
                </c:pt>
                <c:pt idx="7">
                  <c:v>1.0638297872340425</c:v>
                </c:pt>
                <c:pt idx="8">
                  <c:v>1.0416666666666665</c:v>
                </c:pt>
                <c:pt idx="9">
                  <c:v>0</c:v>
                </c:pt>
                <c:pt idx="10">
                  <c:v>1.2195121951219512</c:v>
                </c:pt>
              </c:numCache>
            </c:numRef>
          </c:val>
          <c:smooth val="0"/>
          <c:extLst>
            <c:ext xmlns:c16="http://schemas.microsoft.com/office/drawing/2014/chart" uri="{C3380CC4-5D6E-409C-BE32-E72D297353CC}">
              <c16:uniqueId val="{00000004-B501-43FB-88C2-A3BDFB8F4D57}"/>
            </c:ext>
          </c:extLst>
        </c:ser>
        <c:dLbls>
          <c:showLegendKey val="0"/>
          <c:showVal val="0"/>
          <c:showCatName val="0"/>
          <c:showSerName val="0"/>
          <c:showPercent val="0"/>
          <c:showBubbleSize val="0"/>
        </c:dLbls>
        <c:marker val="1"/>
        <c:smooth val="0"/>
        <c:axId val="432838912"/>
        <c:axId val="432846784"/>
      </c:lineChart>
      <c:dateAx>
        <c:axId val="432838912"/>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2846784"/>
        <c:crosses val="autoZero"/>
        <c:auto val="1"/>
        <c:lblOffset val="100"/>
        <c:baseTimeUnit val="days"/>
        <c:majorUnit val="7"/>
        <c:majorTimeUnit val="days"/>
      </c:dateAx>
      <c:valAx>
        <c:axId val="432846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32838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5F4464-D249-42A1-A5C0-522E859DA291}" type="doc">
      <dgm:prSet loTypeId="urn:microsoft.com/office/officeart/2005/8/layout/cycle1" loCatId="cycle" qsTypeId="urn:microsoft.com/office/officeart/2005/8/quickstyle/simple1" qsCatId="simple" csTypeId="urn:microsoft.com/office/officeart/2005/8/colors/accent3_2" csCatId="accent3" phldr="1"/>
      <dgm:spPr/>
      <dgm:t>
        <a:bodyPr/>
        <a:lstStyle/>
        <a:p>
          <a:endParaRPr lang="en-GB"/>
        </a:p>
      </dgm:t>
    </dgm:pt>
    <dgm:pt modelId="{CE2E1EDC-334B-4A56-9E14-EA698056DD06}">
      <dgm:prSet phldrT="[Text]" custT="1"/>
      <dgm:spPr/>
      <dgm:t>
        <a:bodyPr/>
        <a:lstStyle/>
        <a:p>
          <a:r>
            <a:rPr lang="en-GB" sz="1300" dirty="0"/>
            <a:t>Cooking healthy meals</a:t>
          </a:r>
        </a:p>
      </dgm:t>
    </dgm:pt>
    <dgm:pt modelId="{4970CF19-92B6-4221-9D13-38E9D41BE3B3}" type="parTrans" cxnId="{DBEF5D6C-6BFC-46F5-9EB5-1108A5CB2046}">
      <dgm:prSet/>
      <dgm:spPr/>
      <dgm:t>
        <a:bodyPr/>
        <a:lstStyle/>
        <a:p>
          <a:endParaRPr lang="en-GB"/>
        </a:p>
      </dgm:t>
    </dgm:pt>
    <dgm:pt modelId="{D8128133-4C8E-4AFB-BA4B-0AFAF4BDD0E3}" type="sibTrans" cxnId="{DBEF5D6C-6BFC-46F5-9EB5-1108A5CB2046}">
      <dgm:prSet/>
      <dgm:spPr/>
      <dgm:t>
        <a:bodyPr/>
        <a:lstStyle/>
        <a:p>
          <a:endParaRPr lang="en-GB"/>
        </a:p>
      </dgm:t>
    </dgm:pt>
    <dgm:pt modelId="{FCCA4BF2-3972-4FA9-A06D-E41C153DB122}">
      <dgm:prSet phldrT="[Text]" custT="1"/>
      <dgm:spPr/>
      <dgm:t>
        <a:bodyPr/>
        <a:lstStyle/>
        <a:p>
          <a:r>
            <a:rPr lang="en-GB" sz="1300" dirty="0"/>
            <a:t>Increased     sleep</a:t>
          </a:r>
        </a:p>
      </dgm:t>
    </dgm:pt>
    <dgm:pt modelId="{645D1882-D7D7-4A7A-9CA9-C43744C39BFA}" type="parTrans" cxnId="{6750DB96-D89F-492A-A088-2BD03237B8B5}">
      <dgm:prSet/>
      <dgm:spPr/>
      <dgm:t>
        <a:bodyPr/>
        <a:lstStyle/>
        <a:p>
          <a:endParaRPr lang="en-GB"/>
        </a:p>
      </dgm:t>
    </dgm:pt>
    <dgm:pt modelId="{0F37FE5D-940C-4F1A-BC2E-0C3AA25460D8}" type="sibTrans" cxnId="{6750DB96-D89F-492A-A088-2BD03237B8B5}">
      <dgm:prSet/>
      <dgm:spPr/>
      <dgm:t>
        <a:bodyPr/>
        <a:lstStyle/>
        <a:p>
          <a:endParaRPr lang="en-GB"/>
        </a:p>
      </dgm:t>
    </dgm:pt>
    <dgm:pt modelId="{BEB302E5-1CDC-49A7-9890-3145127A9608}">
      <dgm:prSet phldrT="[Text]" custT="1"/>
      <dgm:spPr/>
      <dgm:t>
        <a:bodyPr/>
        <a:lstStyle/>
        <a:p>
          <a:r>
            <a:rPr lang="en-GB" sz="1300" dirty="0"/>
            <a:t>Exercising more</a:t>
          </a:r>
        </a:p>
      </dgm:t>
    </dgm:pt>
    <dgm:pt modelId="{95BBCA53-2446-4CA0-A6B6-EC6560AE5281}" type="parTrans" cxnId="{7A1DC694-08A1-4890-91BA-43A8253F9390}">
      <dgm:prSet/>
      <dgm:spPr/>
      <dgm:t>
        <a:bodyPr/>
        <a:lstStyle/>
        <a:p>
          <a:endParaRPr lang="en-GB"/>
        </a:p>
      </dgm:t>
    </dgm:pt>
    <dgm:pt modelId="{1DF8B0AB-64DE-420E-AFFB-77C576FB8FBB}" type="sibTrans" cxnId="{7A1DC694-08A1-4890-91BA-43A8253F9390}">
      <dgm:prSet/>
      <dgm:spPr/>
      <dgm:t>
        <a:bodyPr/>
        <a:lstStyle/>
        <a:p>
          <a:endParaRPr lang="en-GB"/>
        </a:p>
      </dgm:t>
    </dgm:pt>
    <dgm:pt modelId="{102DDE1B-C266-45B5-9C0E-7F1B11F0CE1F}">
      <dgm:prSet phldrT="[Text]" custT="1"/>
      <dgm:spPr/>
      <dgm:t>
        <a:bodyPr/>
        <a:lstStyle/>
        <a:p>
          <a:r>
            <a:rPr lang="en-GB" sz="1300" dirty="0"/>
            <a:t>Self reflection</a:t>
          </a:r>
        </a:p>
      </dgm:t>
    </dgm:pt>
    <dgm:pt modelId="{28BB7CB7-EFFF-49BF-9BBC-10992AC73746}" type="parTrans" cxnId="{147649E7-EF3B-4D4E-B6DE-F09C047AD554}">
      <dgm:prSet/>
      <dgm:spPr/>
      <dgm:t>
        <a:bodyPr/>
        <a:lstStyle/>
        <a:p>
          <a:endParaRPr lang="en-GB"/>
        </a:p>
      </dgm:t>
    </dgm:pt>
    <dgm:pt modelId="{BC11ADBB-971F-4BB1-AD61-D4C788BB916D}" type="sibTrans" cxnId="{147649E7-EF3B-4D4E-B6DE-F09C047AD554}">
      <dgm:prSet/>
      <dgm:spPr/>
      <dgm:t>
        <a:bodyPr/>
        <a:lstStyle/>
        <a:p>
          <a:endParaRPr lang="en-GB"/>
        </a:p>
      </dgm:t>
    </dgm:pt>
    <dgm:pt modelId="{D265273C-DBCB-40DF-8E02-7AE6E8757BA7}">
      <dgm:prSet phldrT="[Text]" custT="1"/>
      <dgm:spPr/>
      <dgm:t>
        <a:bodyPr/>
        <a:lstStyle/>
        <a:p>
          <a:r>
            <a:rPr lang="en-GB" sz="1300" dirty="0"/>
            <a:t>More time in nature</a:t>
          </a:r>
        </a:p>
      </dgm:t>
    </dgm:pt>
    <dgm:pt modelId="{C093227E-0086-432C-BAE9-9151F963C7E4}" type="parTrans" cxnId="{3DED317A-E684-496D-8DB6-D85494DFF5FC}">
      <dgm:prSet/>
      <dgm:spPr/>
      <dgm:t>
        <a:bodyPr/>
        <a:lstStyle/>
        <a:p>
          <a:endParaRPr lang="en-GB"/>
        </a:p>
      </dgm:t>
    </dgm:pt>
    <dgm:pt modelId="{FE725D83-154D-4750-AAD8-E80440FB8685}" type="sibTrans" cxnId="{3DED317A-E684-496D-8DB6-D85494DFF5FC}">
      <dgm:prSet/>
      <dgm:spPr/>
      <dgm:t>
        <a:bodyPr/>
        <a:lstStyle/>
        <a:p>
          <a:endParaRPr lang="en-GB"/>
        </a:p>
      </dgm:t>
    </dgm:pt>
    <dgm:pt modelId="{27076772-82DF-4A87-B911-68AECCDFD81D}">
      <dgm:prSet phldrT="[Text]" custT="1"/>
      <dgm:spPr/>
      <dgm:t>
        <a:bodyPr/>
        <a:lstStyle/>
        <a:p>
          <a:r>
            <a:rPr lang="en-GB" sz="1300" dirty="0"/>
            <a:t>Family time</a:t>
          </a:r>
        </a:p>
      </dgm:t>
    </dgm:pt>
    <dgm:pt modelId="{C3B115D8-7234-4591-A3D3-40846E038C75}" type="parTrans" cxnId="{AB671DC0-69F1-40C9-ABBF-28CB5FB74723}">
      <dgm:prSet/>
      <dgm:spPr/>
      <dgm:t>
        <a:bodyPr/>
        <a:lstStyle/>
        <a:p>
          <a:endParaRPr lang="en-GB"/>
        </a:p>
      </dgm:t>
    </dgm:pt>
    <dgm:pt modelId="{1A0DB1F5-3EAD-440E-A692-C4EAAA6A13AA}" type="sibTrans" cxnId="{AB671DC0-69F1-40C9-ABBF-28CB5FB74723}">
      <dgm:prSet/>
      <dgm:spPr/>
      <dgm:t>
        <a:bodyPr/>
        <a:lstStyle/>
        <a:p>
          <a:endParaRPr lang="en-GB"/>
        </a:p>
      </dgm:t>
    </dgm:pt>
    <dgm:pt modelId="{E26470EB-C2FF-45B5-A89B-5288A1D9064C}">
      <dgm:prSet phldrT="[Text]" custT="1"/>
      <dgm:spPr/>
      <dgm:t>
        <a:bodyPr/>
        <a:lstStyle/>
        <a:p>
          <a:r>
            <a:rPr lang="en-GB" sz="1300" dirty="0"/>
            <a:t>Nesting </a:t>
          </a:r>
        </a:p>
      </dgm:t>
    </dgm:pt>
    <dgm:pt modelId="{47905F81-ABE3-4F92-B07C-2FE424ECD0E4}" type="parTrans" cxnId="{D07767F8-3E73-4C06-B464-2B3ADE71CF87}">
      <dgm:prSet/>
      <dgm:spPr/>
      <dgm:t>
        <a:bodyPr/>
        <a:lstStyle/>
        <a:p>
          <a:endParaRPr lang="en-GB"/>
        </a:p>
      </dgm:t>
    </dgm:pt>
    <dgm:pt modelId="{D7D62441-01AC-4B54-B19B-44B0434274C0}" type="sibTrans" cxnId="{D07767F8-3E73-4C06-B464-2B3ADE71CF87}">
      <dgm:prSet/>
      <dgm:spPr/>
      <dgm:t>
        <a:bodyPr/>
        <a:lstStyle/>
        <a:p>
          <a:endParaRPr lang="en-GB"/>
        </a:p>
      </dgm:t>
    </dgm:pt>
    <dgm:pt modelId="{5116EFB5-9989-4A2A-B37A-8A99FC7129E7}">
      <dgm:prSet phldrT="[Text]" custT="1"/>
      <dgm:spPr/>
      <dgm:t>
        <a:bodyPr/>
        <a:lstStyle/>
        <a:p>
          <a:r>
            <a:rPr lang="en-GB" sz="1300" dirty="0"/>
            <a:t>New hobbies</a:t>
          </a:r>
        </a:p>
      </dgm:t>
    </dgm:pt>
    <dgm:pt modelId="{50012F3F-BDA5-4FF5-AD08-07168594E822}" type="parTrans" cxnId="{FA280014-A2B4-43AF-BBAA-06BC7DA05037}">
      <dgm:prSet/>
      <dgm:spPr/>
      <dgm:t>
        <a:bodyPr/>
        <a:lstStyle/>
        <a:p>
          <a:endParaRPr lang="en-GB"/>
        </a:p>
      </dgm:t>
    </dgm:pt>
    <dgm:pt modelId="{660A5177-2C4B-47A6-9B18-359A2CA63CBB}" type="sibTrans" cxnId="{FA280014-A2B4-43AF-BBAA-06BC7DA05037}">
      <dgm:prSet/>
      <dgm:spPr/>
      <dgm:t>
        <a:bodyPr/>
        <a:lstStyle/>
        <a:p>
          <a:endParaRPr lang="en-GB"/>
        </a:p>
      </dgm:t>
    </dgm:pt>
    <dgm:pt modelId="{83713C5F-028C-4935-A335-CD9A7D6236DD}">
      <dgm:prSet phldrT="[Text]" custT="1"/>
      <dgm:spPr/>
      <dgm:t>
        <a:bodyPr/>
        <a:lstStyle/>
        <a:p>
          <a:r>
            <a:rPr lang="en-GB" sz="1300" dirty="0"/>
            <a:t>Local community support</a:t>
          </a:r>
        </a:p>
      </dgm:t>
    </dgm:pt>
    <dgm:pt modelId="{864768D5-8A0E-42E4-9E80-363C45F8C5C7}" type="parTrans" cxnId="{C688FBD5-238F-4DF0-B47B-5759571813E2}">
      <dgm:prSet/>
      <dgm:spPr/>
      <dgm:t>
        <a:bodyPr/>
        <a:lstStyle/>
        <a:p>
          <a:endParaRPr lang="en-GB"/>
        </a:p>
      </dgm:t>
    </dgm:pt>
    <dgm:pt modelId="{77CA7D07-34CE-406E-A9BB-91E33958050D}" type="sibTrans" cxnId="{C688FBD5-238F-4DF0-B47B-5759571813E2}">
      <dgm:prSet/>
      <dgm:spPr/>
      <dgm:t>
        <a:bodyPr/>
        <a:lstStyle/>
        <a:p>
          <a:endParaRPr lang="en-GB"/>
        </a:p>
      </dgm:t>
    </dgm:pt>
    <dgm:pt modelId="{86967CC6-4D17-494E-BEB5-F7847937B0F9}" type="pres">
      <dgm:prSet presAssocID="{DA5F4464-D249-42A1-A5C0-522E859DA291}" presName="cycle" presStyleCnt="0">
        <dgm:presLayoutVars>
          <dgm:dir/>
          <dgm:resizeHandles val="exact"/>
        </dgm:presLayoutVars>
      </dgm:prSet>
      <dgm:spPr/>
    </dgm:pt>
    <dgm:pt modelId="{71BF0D85-4C24-4303-80AC-D4147E47792A}" type="pres">
      <dgm:prSet presAssocID="{CE2E1EDC-334B-4A56-9E14-EA698056DD06}" presName="dummy" presStyleCnt="0"/>
      <dgm:spPr/>
    </dgm:pt>
    <dgm:pt modelId="{79985C9C-FD0C-4191-B667-BAB9B540589D}" type="pres">
      <dgm:prSet presAssocID="{CE2E1EDC-334B-4A56-9E14-EA698056DD06}" presName="node" presStyleLbl="revTx" presStyleIdx="0" presStyleCnt="9" custScaleX="142726" custRadScaleRad="100913" custRadScaleInc="10337">
        <dgm:presLayoutVars>
          <dgm:bulletEnabled val="1"/>
        </dgm:presLayoutVars>
      </dgm:prSet>
      <dgm:spPr/>
    </dgm:pt>
    <dgm:pt modelId="{7E472CC7-259F-4334-81FF-1AC4E1896665}" type="pres">
      <dgm:prSet presAssocID="{D8128133-4C8E-4AFB-BA4B-0AFAF4BDD0E3}" presName="sibTrans" presStyleLbl="node1" presStyleIdx="0" presStyleCnt="9"/>
      <dgm:spPr/>
    </dgm:pt>
    <dgm:pt modelId="{7E33FCC3-86D9-454F-BA49-7FC34A5F4AD3}" type="pres">
      <dgm:prSet presAssocID="{FCCA4BF2-3972-4FA9-A06D-E41C153DB122}" presName="dummy" presStyleCnt="0"/>
      <dgm:spPr/>
    </dgm:pt>
    <dgm:pt modelId="{D0E61AD9-30EA-40E9-9C8A-C74089F629EE}" type="pres">
      <dgm:prSet presAssocID="{FCCA4BF2-3972-4FA9-A06D-E41C153DB122}" presName="node" presStyleLbl="revTx" presStyleIdx="1" presStyleCnt="9" custScaleX="194769" custRadScaleRad="99572" custRadScaleInc="3218">
        <dgm:presLayoutVars>
          <dgm:bulletEnabled val="1"/>
        </dgm:presLayoutVars>
      </dgm:prSet>
      <dgm:spPr/>
    </dgm:pt>
    <dgm:pt modelId="{D50824E6-DE37-471F-94ED-62A9B47A8445}" type="pres">
      <dgm:prSet presAssocID="{0F37FE5D-940C-4F1A-BC2E-0C3AA25460D8}" presName="sibTrans" presStyleLbl="node1" presStyleIdx="1" presStyleCnt="9"/>
      <dgm:spPr/>
    </dgm:pt>
    <dgm:pt modelId="{91A7296E-A3C0-46B1-A937-04161E9E700B}" type="pres">
      <dgm:prSet presAssocID="{BEB302E5-1CDC-49A7-9890-3145127A9608}" presName="dummy" presStyleCnt="0"/>
      <dgm:spPr/>
    </dgm:pt>
    <dgm:pt modelId="{2DDEF877-4223-4E41-BE7A-459B6D5D2B1A}" type="pres">
      <dgm:prSet presAssocID="{BEB302E5-1CDC-49A7-9890-3145127A9608}" presName="node" presStyleLbl="revTx" presStyleIdx="2" presStyleCnt="9" custScaleX="155124">
        <dgm:presLayoutVars>
          <dgm:bulletEnabled val="1"/>
        </dgm:presLayoutVars>
      </dgm:prSet>
      <dgm:spPr/>
    </dgm:pt>
    <dgm:pt modelId="{F30F2B56-7B89-48D6-8D10-8D6CE36CE57B}" type="pres">
      <dgm:prSet presAssocID="{1DF8B0AB-64DE-420E-AFFB-77C576FB8FBB}" presName="sibTrans" presStyleLbl="node1" presStyleIdx="2" presStyleCnt="9"/>
      <dgm:spPr/>
    </dgm:pt>
    <dgm:pt modelId="{8F93FA42-8BAF-44A8-BE5C-7C8E4AF3F9C6}" type="pres">
      <dgm:prSet presAssocID="{102DDE1B-C266-45B5-9C0E-7F1B11F0CE1F}" presName="dummy" presStyleCnt="0"/>
      <dgm:spPr/>
    </dgm:pt>
    <dgm:pt modelId="{58E65A59-AE96-4656-99F1-7FC31ADE49E1}" type="pres">
      <dgm:prSet presAssocID="{102DDE1B-C266-45B5-9C0E-7F1B11F0CE1F}" presName="node" presStyleLbl="revTx" presStyleIdx="3" presStyleCnt="9" custScaleX="168674" custRadScaleRad="101009" custRadScaleInc="-21409">
        <dgm:presLayoutVars>
          <dgm:bulletEnabled val="1"/>
        </dgm:presLayoutVars>
      </dgm:prSet>
      <dgm:spPr/>
    </dgm:pt>
    <dgm:pt modelId="{0CEF17C8-D1D3-492C-9AAF-49E0ED4377AD}" type="pres">
      <dgm:prSet presAssocID="{BC11ADBB-971F-4BB1-AD61-D4C788BB916D}" presName="sibTrans" presStyleLbl="node1" presStyleIdx="3" presStyleCnt="9"/>
      <dgm:spPr/>
    </dgm:pt>
    <dgm:pt modelId="{5E1623A1-E9A9-4625-821C-B06F242F1001}" type="pres">
      <dgm:prSet presAssocID="{D265273C-DBCB-40DF-8E02-7AE6E8757BA7}" presName="dummy" presStyleCnt="0"/>
      <dgm:spPr/>
    </dgm:pt>
    <dgm:pt modelId="{444BC4B0-FFCC-4102-9A6F-4347AAA42F99}" type="pres">
      <dgm:prSet presAssocID="{D265273C-DBCB-40DF-8E02-7AE6E8757BA7}" presName="node" presStyleLbl="revTx" presStyleIdx="4" presStyleCnt="9">
        <dgm:presLayoutVars>
          <dgm:bulletEnabled val="1"/>
        </dgm:presLayoutVars>
      </dgm:prSet>
      <dgm:spPr/>
    </dgm:pt>
    <dgm:pt modelId="{C19DEF49-3EE6-4303-A46C-2E26B3BEF23B}" type="pres">
      <dgm:prSet presAssocID="{FE725D83-154D-4750-AAD8-E80440FB8685}" presName="sibTrans" presStyleLbl="node1" presStyleIdx="4" presStyleCnt="9"/>
      <dgm:spPr/>
    </dgm:pt>
    <dgm:pt modelId="{96E34EDD-8260-4968-AE5B-B1D858B91596}" type="pres">
      <dgm:prSet presAssocID="{27076772-82DF-4A87-B911-68AECCDFD81D}" presName="dummy" presStyleCnt="0"/>
      <dgm:spPr/>
    </dgm:pt>
    <dgm:pt modelId="{ADF37A5F-7020-4B63-9984-7B4EB036CEDD}" type="pres">
      <dgm:prSet presAssocID="{27076772-82DF-4A87-B911-68AECCDFD81D}" presName="node" presStyleLbl="revTx" presStyleIdx="5" presStyleCnt="9">
        <dgm:presLayoutVars>
          <dgm:bulletEnabled val="1"/>
        </dgm:presLayoutVars>
      </dgm:prSet>
      <dgm:spPr/>
    </dgm:pt>
    <dgm:pt modelId="{216363C0-DA76-4C0C-A21C-63F1F3E5D719}" type="pres">
      <dgm:prSet presAssocID="{1A0DB1F5-3EAD-440E-A692-C4EAAA6A13AA}" presName="sibTrans" presStyleLbl="node1" presStyleIdx="5" presStyleCnt="9"/>
      <dgm:spPr/>
    </dgm:pt>
    <dgm:pt modelId="{31DED3CA-8A1A-4249-9DC5-68B9EE0F255F}" type="pres">
      <dgm:prSet presAssocID="{E26470EB-C2FF-45B5-A89B-5288A1D9064C}" presName="dummy" presStyleCnt="0"/>
      <dgm:spPr/>
    </dgm:pt>
    <dgm:pt modelId="{64A5EF29-4BB1-4DCC-B3BB-069DDB779E99}" type="pres">
      <dgm:prSet presAssocID="{E26470EB-C2FF-45B5-A89B-5288A1D9064C}" presName="node" presStyleLbl="revTx" presStyleIdx="6" presStyleCnt="9" custScaleX="130916" custRadScaleRad="100348" custRadScaleInc="-8027">
        <dgm:presLayoutVars>
          <dgm:bulletEnabled val="1"/>
        </dgm:presLayoutVars>
      </dgm:prSet>
      <dgm:spPr/>
    </dgm:pt>
    <dgm:pt modelId="{450ED4E7-D7A0-44C6-ACC3-FA94686ADD81}" type="pres">
      <dgm:prSet presAssocID="{D7D62441-01AC-4B54-B19B-44B0434274C0}" presName="sibTrans" presStyleLbl="node1" presStyleIdx="6" presStyleCnt="9"/>
      <dgm:spPr/>
    </dgm:pt>
    <dgm:pt modelId="{5718B083-434F-4C77-AA09-31FF7A285DD1}" type="pres">
      <dgm:prSet presAssocID="{5116EFB5-9989-4A2A-B37A-8A99FC7129E7}" presName="dummy" presStyleCnt="0"/>
      <dgm:spPr/>
    </dgm:pt>
    <dgm:pt modelId="{602FEEDC-CA56-4959-BD69-B9B352530BAD}" type="pres">
      <dgm:prSet presAssocID="{5116EFB5-9989-4A2A-B37A-8A99FC7129E7}" presName="node" presStyleLbl="revTx" presStyleIdx="7" presStyleCnt="9" custScaleX="139672" custRadScaleRad="99572" custRadScaleInc="-3218">
        <dgm:presLayoutVars>
          <dgm:bulletEnabled val="1"/>
        </dgm:presLayoutVars>
      </dgm:prSet>
      <dgm:spPr/>
    </dgm:pt>
    <dgm:pt modelId="{74BC0DBC-7887-43E7-9987-5FADB96E2A6C}" type="pres">
      <dgm:prSet presAssocID="{660A5177-2C4B-47A6-9B18-359A2CA63CBB}" presName="sibTrans" presStyleLbl="node1" presStyleIdx="7" presStyleCnt="9"/>
      <dgm:spPr/>
    </dgm:pt>
    <dgm:pt modelId="{E9BF379F-6197-4147-8FE9-65E4963BEF59}" type="pres">
      <dgm:prSet presAssocID="{83713C5F-028C-4935-A335-CD9A7D6236DD}" presName="dummy" presStyleCnt="0"/>
      <dgm:spPr/>
    </dgm:pt>
    <dgm:pt modelId="{E0876883-622F-4A47-9EF5-8DF38B89746C}" type="pres">
      <dgm:prSet presAssocID="{83713C5F-028C-4935-A335-CD9A7D6236DD}" presName="node" presStyleLbl="revTx" presStyleIdx="8" presStyleCnt="9" custScaleX="164103" custRadScaleRad="100913" custRadScaleInc="-10337">
        <dgm:presLayoutVars>
          <dgm:bulletEnabled val="1"/>
        </dgm:presLayoutVars>
      </dgm:prSet>
      <dgm:spPr/>
    </dgm:pt>
    <dgm:pt modelId="{1314A9A6-43D7-43AE-AF8D-20CF48FADA3D}" type="pres">
      <dgm:prSet presAssocID="{77CA7D07-34CE-406E-A9BB-91E33958050D}" presName="sibTrans" presStyleLbl="node1" presStyleIdx="8" presStyleCnt="9"/>
      <dgm:spPr/>
    </dgm:pt>
  </dgm:ptLst>
  <dgm:cxnLst>
    <dgm:cxn modelId="{6D99BA0B-4BE5-4923-A71F-0FBD513CAE32}" type="presOf" srcId="{DA5F4464-D249-42A1-A5C0-522E859DA291}" destId="{86967CC6-4D17-494E-BEB5-F7847937B0F9}" srcOrd="0" destOrd="0" presId="urn:microsoft.com/office/officeart/2005/8/layout/cycle1"/>
    <dgm:cxn modelId="{FA280014-A2B4-43AF-BBAA-06BC7DA05037}" srcId="{DA5F4464-D249-42A1-A5C0-522E859DA291}" destId="{5116EFB5-9989-4A2A-B37A-8A99FC7129E7}" srcOrd="7" destOrd="0" parTransId="{50012F3F-BDA5-4FF5-AD08-07168594E822}" sibTransId="{660A5177-2C4B-47A6-9B18-359A2CA63CBB}"/>
    <dgm:cxn modelId="{5AEF4615-8F4A-4D58-B235-10DBFF9DB0A3}" type="presOf" srcId="{BEB302E5-1CDC-49A7-9890-3145127A9608}" destId="{2DDEF877-4223-4E41-BE7A-459B6D5D2B1A}" srcOrd="0" destOrd="0" presId="urn:microsoft.com/office/officeart/2005/8/layout/cycle1"/>
    <dgm:cxn modelId="{CF3EF526-5A8C-457A-8138-FF1175BD1AEB}" type="presOf" srcId="{BC11ADBB-971F-4BB1-AD61-D4C788BB916D}" destId="{0CEF17C8-D1D3-492C-9AAF-49E0ED4377AD}" srcOrd="0" destOrd="0" presId="urn:microsoft.com/office/officeart/2005/8/layout/cycle1"/>
    <dgm:cxn modelId="{4BAF3631-F947-4A4A-84F8-F83B4166280D}" type="presOf" srcId="{83713C5F-028C-4935-A335-CD9A7D6236DD}" destId="{E0876883-622F-4A47-9EF5-8DF38B89746C}" srcOrd="0" destOrd="0" presId="urn:microsoft.com/office/officeart/2005/8/layout/cycle1"/>
    <dgm:cxn modelId="{7C6ECD39-1AB2-4FC6-89F7-C655F9C9321F}" type="presOf" srcId="{27076772-82DF-4A87-B911-68AECCDFD81D}" destId="{ADF37A5F-7020-4B63-9984-7B4EB036CEDD}" srcOrd="0" destOrd="0" presId="urn:microsoft.com/office/officeart/2005/8/layout/cycle1"/>
    <dgm:cxn modelId="{41CC333C-CDE8-4105-8CFE-B073E0C3F2D6}" type="presOf" srcId="{CE2E1EDC-334B-4A56-9E14-EA698056DD06}" destId="{79985C9C-FD0C-4191-B667-BAB9B540589D}" srcOrd="0" destOrd="0" presId="urn:microsoft.com/office/officeart/2005/8/layout/cycle1"/>
    <dgm:cxn modelId="{B5B99F5D-688A-42FD-94C1-8AC713FE161D}" type="presOf" srcId="{660A5177-2C4B-47A6-9B18-359A2CA63CBB}" destId="{74BC0DBC-7887-43E7-9987-5FADB96E2A6C}" srcOrd="0" destOrd="0" presId="urn:microsoft.com/office/officeart/2005/8/layout/cycle1"/>
    <dgm:cxn modelId="{6B7B8D67-21BF-41D3-86D2-7F245877CAAD}" type="presOf" srcId="{D8128133-4C8E-4AFB-BA4B-0AFAF4BDD0E3}" destId="{7E472CC7-259F-4334-81FF-1AC4E1896665}" srcOrd="0" destOrd="0" presId="urn:microsoft.com/office/officeart/2005/8/layout/cycle1"/>
    <dgm:cxn modelId="{DBEF5D6C-6BFC-46F5-9EB5-1108A5CB2046}" srcId="{DA5F4464-D249-42A1-A5C0-522E859DA291}" destId="{CE2E1EDC-334B-4A56-9E14-EA698056DD06}" srcOrd="0" destOrd="0" parTransId="{4970CF19-92B6-4221-9D13-38E9D41BE3B3}" sibTransId="{D8128133-4C8E-4AFB-BA4B-0AFAF4BDD0E3}"/>
    <dgm:cxn modelId="{811CB74E-17D2-4B9F-9D33-7097266F4BC9}" type="presOf" srcId="{E26470EB-C2FF-45B5-A89B-5288A1D9064C}" destId="{64A5EF29-4BB1-4DCC-B3BB-069DDB779E99}" srcOrd="0" destOrd="0" presId="urn:microsoft.com/office/officeart/2005/8/layout/cycle1"/>
    <dgm:cxn modelId="{3DED317A-E684-496D-8DB6-D85494DFF5FC}" srcId="{DA5F4464-D249-42A1-A5C0-522E859DA291}" destId="{D265273C-DBCB-40DF-8E02-7AE6E8757BA7}" srcOrd="4" destOrd="0" parTransId="{C093227E-0086-432C-BAE9-9151F963C7E4}" sibTransId="{FE725D83-154D-4750-AAD8-E80440FB8685}"/>
    <dgm:cxn modelId="{8825B883-B119-4F7F-B617-D87B4C3F470D}" type="presOf" srcId="{D7D62441-01AC-4B54-B19B-44B0434274C0}" destId="{450ED4E7-D7A0-44C6-ACC3-FA94686ADD81}" srcOrd="0" destOrd="0" presId="urn:microsoft.com/office/officeart/2005/8/layout/cycle1"/>
    <dgm:cxn modelId="{91CC0C92-F7A7-4EC0-ACD1-BCDDA6D54224}" type="presOf" srcId="{1A0DB1F5-3EAD-440E-A692-C4EAAA6A13AA}" destId="{216363C0-DA76-4C0C-A21C-63F1F3E5D719}" srcOrd="0" destOrd="0" presId="urn:microsoft.com/office/officeart/2005/8/layout/cycle1"/>
    <dgm:cxn modelId="{3CDDD792-FD41-4A5D-A90C-A2D7B1EB4AE7}" type="presOf" srcId="{77CA7D07-34CE-406E-A9BB-91E33958050D}" destId="{1314A9A6-43D7-43AE-AF8D-20CF48FADA3D}" srcOrd="0" destOrd="0" presId="urn:microsoft.com/office/officeart/2005/8/layout/cycle1"/>
    <dgm:cxn modelId="{7A1DC694-08A1-4890-91BA-43A8253F9390}" srcId="{DA5F4464-D249-42A1-A5C0-522E859DA291}" destId="{BEB302E5-1CDC-49A7-9890-3145127A9608}" srcOrd="2" destOrd="0" parTransId="{95BBCA53-2446-4CA0-A6B6-EC6560AE5281}" sibTransId="{1DF8B0AB-64DE-420E-AFFB-77C576FB8FBB}"/>
    <dgm:cxn modelId="{6750DB96-D89F-492A-A088-2BD03237B8B5}" srcId="{DA5F4464-D249-42A1-A5C0-522E859DA291}" destId="{FCCA4BF2-3972-4FA9-A06D-E41C153DB122}" srcOrd="1" destOrd="0" parTransId="{645D1882-D7D7-4A7A-9CA9-C43744C39BFA}" sibTransId="{0F37FE5D-940C-4F1A-BC2E-0C3AA25460D8}"/>
    <dgm:cxn modelId="{0618A19A-4991-49C9-BD3F-89AF1BE217FA}" type="presOf" srcId="{FE725D83-154D-4750-AAD8-E80440FB8685}" destId="{C19DEF49-3EE6-4303-A46C-2E26B3BEF23B}" srcOrd="0" destOrd="0" presId="urn:microsoft.com/office/officeart/2005/8/layout/cycle1"/>
    <dgm:cxn modelId="{D773D9A4-D8CC-4984-957F-339040427ED9}" type="presOf" srcId="{1DF8B0AB-64DE-420E-AFFB-77C576FB8FBB}" destId="{F30F2B56-7B89-48D6-8D10-8D6CE36CE57B}" srcOrd="0" destOrd="0" presId="urn:microsoft.com/office/officeart/2005/8/layout/cycle1"/>
    <dgm:cxn modelId="{620517A9-CCF4-4E8C-8FF5-E0D5B943073C}" type="presOf" srcId="{D265273C-DBCB-40DF-8E02-7AE6E8757BA7}" destId="{444BC4B0-FFCC-4102-9A6F-4347AAA42F99}" srcOrd="0" destOrd="0" presId="urn:microsoft.com/office/officeart/2005/8/layout/cycle1"/>
    <dgm:cxn modelId="{F6A39BAB-9FC0-4928-A571-8E94A6B441AD}" type="presOf" srcId="{102DDE1B-C266-45B5-9C0E-7F1B11F0CE1F}" destId="{58E65A59-AE96-4656-99F1-7FC31ADE49E1}" srcOrd="0" destOrd="0" presId="urn:microsoft.com/office/officeart/2005/8/layout/cycle1"/>
    <dgm:cxn modelId="{806296BE-DD44-4667-804E-85FC6B643578}" type="presOf" srcId="{FCCA4BF2-3972-4FA9-A06D-E41C153DB122}" destId="{D0E61AD9-30EA-40E9-9C8A-C74089F629EE}" srcOrd="0" destOrd="0" presId="urn:microsoft.com/office/officeart/2005/8/layout/cycle1"/>
    <dgm:cxn modelId="{AB671DC0-69F1-40C9-ABBF-28CB5FB74723}" srcId="{DA5F4464-D249-42A1-A5C0-522E859DA291}" destId="{27076772-82DF-4A87-B911-68AECCDFD81D}" srcOrd="5" destOrd="0" parTransId="{C3B115D8-7234-4591-A3D3-40846E038C75}" sibTransId="{1A0DB1F5-3EAD-440E-A692-C4EAAA6A13AA}"/>
    <dgm:cxn modelId="{C688FBD5-238F-4DF0-B47B-5759571813E2}" srcId="{DA5F4464-D249-42A1-A5C0-522E859DA291}" destId="{83713C5F-028C-4935-A335-CD9A7D6236DD}" srcOrd="8" destOrd="0" parTransId="{864768D5-8A0E-42E4-9E80-363C45F8C5C7}" sibTransId="{77CA7D07-34CE-406E-A9BB-91E33958050D}"/>
    <dgm:cxn modelId="{FBCE85D7-D811-4711-9DC1-0A9B84BABF41}" type="presOf" srcId="{5116EFB5-9989-4A2A-B37A-8A99FC7129E7}" destId="{602FEEDC-CA56-4959-BD69-B9B352530BAD}" srcOrd="0" destOrd="0" presId="urn:microsoft.com/office/officeart/2005/8/layout/cycle1"/>
    <dgm:cxn modelId="{1E215CD8-014F-4AE9-A565-A588B5A5CB98}" type="presOf" srcId="{0F37FE5D-940C-4F1A-BC2E-0C3AA25460D8}" destId="{D50824E6-DE37-471F-94ED-62A9B47A8445}" srcOrd="0" destOrd="0" presId="urn:microsoft.com/office/officeart/2005/8/layout/cycle1"/>
    <dgm:cxn modelId="{147649E7-EF3B-4D4E-B6DE-F09C047AD554}" srcId="{DA5F4464-D249-42A1-A5C0-522E859DA291}" destId="{102DDE1B-C266-45B5-9C0E-7F1B11F0CE1F}" srcOrd="3" destOrd="0" parTransId="{28BB7CB7-EFFF-49BF-9BBC-10992AC73746}" sibTransId="{BC11ADBB-971F-4BB1-AD61-D4C788BB916D}"/>
    <dgm:cxn modelId="{D07767F8-3E73-4C06-B464-2B3ADE71CF87}" srcId="{DA5F4464-D249-42A1-A5C0-522E859DA291}" destId="{E26470EB-C2FF-45B5-A89B-5288A1D9064C}" srcOrd="6" destOrd="0" parTransId="{47905F81-ABE3-4F92-B07C-2FE424ECD0E4}" sibTransId="{D7D62441-01AC-4B54-B19B-44B0434274C0}"/>
    <dgm:cxn modelId="{F22F387F-0218-4A72-85D7-E755750CD5F6}" type="presParOf" srcId="{86967CC6-4D17-494E-BEB5-F7847937B0F9}" destId="{71BF0D85-4C24-4303-80AC-D4147E47792A}" srcOrd="0" destOrd="0" presId="urn:microsoft.com/office/officeart/2005/8/layout/cycle1"/>
    <dgm:cxn modelId="{C401B905-164F-4944-81D3-B7F11BBAD8AC}" type="presParOf" srcId="{86967CC6-4D17-494E-BEB5-F7847937B0F9}" destId="{79985C9C-FD0C-4191-B667-BAB9B540589D}" srcOrd="1" destOrd="0" presId="urn:microsoft.com/office/officeart/2005/8/layout/cycle1"/>
    <dgm:cxn modelId="{8EF695BE-6AE6-4BE3-855F-CA83A926B0BD}" type="presParOf" srcId="{86967CC6-4D17-494E-BEB5-F7847937B0F9}" destId="{7E472CC7-259F-4334-81FF-1AC4E1896665}" srcOrd="2" destOrd="0" presId="urn:microsoft.com/office/officeart/2005/8/layout/cycle1"/>
    <dgm:cxn modelId="{B7838A12-2B81-4CB5-BB61-3165F3E48EF7}" type="presParOf" srcId="{86967CC6-4D17-494E-BEB5-F7847937B0F9}" destId="{7E33FCC3-86D9-454F-BA49-7FC34A5F4AD3}" srcOrd="3" destOrd="0" presId="urn:microsoft.com/office/officeart/2005/8/layout/cycle1"/>
    <dgm:cxn modelId="{D150C608-72A9-49D5-9270-78CFF9F6CCB2}" type="presParOf" srcId="{86967CC6-4D17-494E-BEB5-F7847937B0F9}" destId="{D0E61AD9-30EA-40E9-9C8A-C74089F629EE}" srcOrd="4" destOrd="0" presId="urn:microsoft.com/office/officeart/2005/8/layout/cycle1"/>
    <dgm:cxn modelId="{74D0D224-F693-4805-BF17-C228FA49DFAE}" type="presParOf" srcId="{86967CC6-4D17-494E-BEB5-F7847937B0F9}" destId="{D50824E6-DE37-471F-94ED-62A9B47A8445}" srcOrd="5" destOrd="0" presId="urn:microsoft.com/office/officeart/2005/8/layout/cycle1"/>
    <dgm:cxn modelId="{935B86E3-292C-4A82-A230-5D57B843184A}" type="presParOf" srcId="{86967CC6-4D17-494E-BEB5-F7847937B0F9}" destId="{91A7296E-A3C0-46B1-A937-04161E9E700B}" srcOrd="6" destOrd="0" presId="urn:microsoft.com/office/officeart/2005/8/layout/cycle1"/>
    <dgm:cxn modelId="{5C6A9230-BDAC-4817-98B0-F3B4A671A7A5}" type="presParOf" srcId="{86967CC6-4D17-494E-BEB5-F7847937B0F9}" destId="{2DDEF877-4223-4E41-BE7A-459B6D5D2B1A}" srcOrd="7" destOrd="0" presId="urn:microsoft.com/office/officeart/2005/8/layout/cycle1"/>
    <dgm:cxn modelId="{BA65BC69-2535-4715-BF16-31770A521173}" type="presParOf" srcId="{86967CC6-4D17-494E-BEB5-F7847937B0F9}" destId="{F30F2B56-7B89-48D6-8D10-8D6CE36CE57B}" srcOrd="8" destOrd="0" presId="urn:microsoft.com/office/officeart/2005/8/layout/cycle1"/>
    <dgm:cxn modelId="{AC31B5DC-8DB4-465A-AB86-B3CD3502EE48}" type="presParOf" srcId="{86967CC6-4D17-494E-BEB5-F7847937B0F9}" destId="{8F93FA42-8BAF-44A8-BE5C-7C8E4AF3F9C6}" srcOrd="9" destOrd="0" presId="urn:microsoft.com/office/officeart/2005/8/layout/cycle1"/>
    <dgm:cxn modelId="{2A808EC7-853E-43E4-A2DF-E5A8DCC41D0A}" type="presParOf" srcId="{86967CC6-4D17-494E-BEB5-F7847937B0F9}" destId="{58E65A59-AE96-4656-99F1-7FC31ADE49E1}" srcOrd="10" destOrd="0" presId="urn:microsoft.com/office/officeart/2005/8/layout/cycle1"/>
    <dgm:cxn modelId="{E88464C0-A8C2-4EF7-9E3F-412A21B2A77A}" type="presParOf" srcId="{86967CC6-4D17-494E-BEB5-F7847937B0F9}" destId="{0CEF17C8-D1D3-492C-9AAF-49E0ED4377AD}" srcOrd="11" destOrd="0" presId="urn:microsoft.com/office/officeart/2005/8/layout/cycle1"/>
    <dgm:cxn modelId="{FDF85A30-BACA-467B-B119-CD4CFBB12561}" type="presParOf" srcId="{86967CC6-4D17-494E-BEB5-F7847937B0F9}" destId="{5E1623A1-E9A9-4625-821C-B06F242F1001}" srcOrd="12" destOrd="0" presId="urn:microsoft.com/office/officeart/2005/8/layout/cycle1"/>
    <dgm:cxn modelId="{BBC788DC-0866-4EAD-97E2-79A78E1CF1F2}" type="presParOf" srcId="{86967CC6-4D17-494E-BEB5-F7847937B0F9}" destId="{444BC4B0-FFCC-4102-9A6F-4347AAA42F99}" srcOrd="13" destOrd="0" presId="urn:microsoft.com/office/officeart/2005/8/layout/cycle1"/>
    <dgm:cxn modelId="{58F35918-2AFB-43C0-A339-5A1238D8CB79}" type="presParOf" srcId="{86967CC6-4D17-494E-BEB5-F7847937B0F9}" destId="{C19DEF49-3EE6-4303-A46C-2E26B3BEF23B}" srcOrd="14" destOrd="0" presId="urn:microsoft.com/office/officeart/2005/8/layout/cycle1"/>
    <dgm:cxn modelId="{03D5157F-CB4C-41C3-BAE7-D718E7896614}" type="presParOf" srcId="{86967CC6-4D17-494E-BEB5-F7847937B0F9}" destId="{96E34EDD-8260-4968-AE5B-B1D858B91596}" srcOrd="15" destOrd="0" presId="urn:microsoft.com/office/officeart/2005/8/layout/cycle1"/>
    <dgm:cxn modelId="{A03F35AC-2B93-4E4D-9D3B-6A24B7CD0461}" type="presParOf" srcId="{86967CC6-4D17-494E-BEB5-F7847937B0F9}" destId="{ADF37A5F-7020-4B63-9984-7B4EB036CEDD}" srcOrd="16" destOrd="0" presId="urn:microsoft.com/office/officeart/2005/8/layout/cycle1"/>
    <dgm:cxn modelId="{D76F4E30-E11C-4205-BDD0-E538DCAAA97A}" type="presParOf" srcId="{86967CC6-4D17-494E-BEB5-F7847937B0F9}" destId="{216363C0-DA76-4C0C-A21C-63F1F3E5D719}" srcOrd="17" destOrd="0" presId="urn:microsoft.com/office/officeart/2005/8/layout/cycle1"/>
    <dgm:cxn modelId="{8845D56A-E45F-4B4E-A110-6317C6817D80}" type="presParOf" srcId="{86967CC6-4D17-494E-BEB5-F7847937B0F9}" destId="{31DED3CA-8A1A-4249-9DC5-68B9EE0F255F}" srcOrd="18" destOrd="0" presId="urn:microsoft.com/office/officeart/2005/8/layout/cycle1"/>
    <dgm:cxn modelId="{0DA89E46-3660-433C-B9D3-890EC00D34DD}" type="presParOf" srcId="{86967CC6-4D17-494E-BEB5-F7847937B0F9}" destId="{64A5EF29-4BB1-4DCC-B3BB-069DDB779E99}" srcOrd="19" destOrd="0" presId="urn:microsoft.com/office/officeart/2005/8/layout/cycle1"/>
    <dgm:cxn modelId="{4633764E-7DE2-49E8-B2C5-CCC0DF2D4F1D}" type="presParOf" srcId="{86967CC6-4D17-494E-BEB5-F7847937B0F9}" destId="{450ED4E7-D7A0-44C6-ACC3-FA94686ADD81}" srcOrd="20" destOrd="0" presId="urn:microsoft.com/office/officeart/2005/8/layout/cycle1"/>
    <dgm:cxn modelId="{A7C11DAF-B908-4BEF-944F-775440678383}" type="presParOf" srcId="{86967CC6-4D17-494E-BEB5-F7847937B0F9}" destId="{5718B083-434F-4C77-AA09-31FF7A285DD1}" srcOrd="21" destOrd="0" presId="urn:microsoft.com/office/officeart/2005/8/layout/cycle1"/>
    <dgm:cxn modelId="{7C6EB457-2D57-4D04-9849-8C84177217A8}" type="presParOf" srcId="{86967CC6-4D17-494E-BEB5-F7847937B0F9}" destId="{602FEEDC-CA56-4959-BD69-B9B352530BAD}" srcOrd="22" destOrd="0" presId="urn:microsoft.com/office/officeart/2005/8/layout/cycle1"/>
    <dgm:cxn modelId="{9E6333FC-2292-4810-BAE9-1E76E14EE505}" type="presParOf" srcId="{86967CC6-4D17-494E-BEB5-F7847937B0F9}" destId="{74BC0DBC-7887-43E7-9987-5FADB96E2A6C}" srcOrd="23" destOrd="0" presId="urn:microsoft.com/office/officeart/2005/8/layout/cycle1"/>
    <dgm:cxn modelId="{B3C0F665-BFAC-47A1-BBC1-43FFB0F2D881}" type="presParOf" srcId="{86967CC6-4D17-494E-BEB5-F7847937B0F9}" destId="{E9BF379F-6197-4147-8FE9-65E4963BEF59}" srcOrd="24" destOrd="0" presId="urn:microsoft.com/office/officeart/2005/8/layout/cycle1"/>
    <dgm:cxn modelId="{7CB60B61-0173-44E6-AFCE-5B4622D492EF}" type="presParOf" srcId="{86967CC6-4D17-494E-BEB5-F7847937B0F9}" destId="{E0876883-622F-4A47-9EF5-8DF38B89746C}" srcOrd="25" destOrd="0" presId="urn:microsoft.com/office/officeart/2005/8/layout/cycle1"/>
    <dgm:cxn modelId="{2BB9900E-2156-4C92-B3EF-20B7B8A7E8F8}" type="presParOf" srcId="{86967CC6-4D17-494E-BEB5-F7847937B0F9}" destId="{1314A9A6-43D7-43AE-AF8D-20CF48FADA3D}" srcOrd="26"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985C9C-FD0C-4191-B667-BAB9B540589D}">
      <dsp:nvSpPr>
        <dsp:cNvPr id="0" name=""/>
        <dsp:cNvSpPr/>
      </dsp:nvSpPr>
      <dsp:spPr>
        <a:xfrm>
          <a:off x="2819658" y="2037"/>
          <a:ext cx="775081" cy="54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Cooking healthy meals</a:t>
          </a:r>
        </a:p>
      </dsp:txBody>
      <dsp:txXfrm>
        <a:off x="2819658" y="2037"/>
        <a:ext cx="775081" cy="543055"/>
      </dsp:txXfrm>
    </dsp:sp>
    <dsp:sp modelId="{7E472CC7-259F-4334-81FF-1AC4E1896665}">
      <dsp:nvSpPr>
        <dsp:cNvPr id="0" name=""/>
        <dsp:cNvSpPr/>
      </dsp:nvSpPr>
      <dsp:spPr>
        <a:xfrm>
          <a:off x="716934" y="-16869"/>
          <a:ext cx="3600873" cy="3600873"/>
        </a:xfrm>
        <a:prstGeom prst="circularArrow">
          <a:avLst>
            <a:gd name="adj1" fmla="val 2941"/>
            <a:gd name="adj2" fmla="val 179985"/>
            <a:gd name="adj3" fmla="val 19171014"/>
            <a:gd name="adj4" fmla="val 18583555"/>
            <a:gd name="adj5" fmla="val 343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61AD9-30EA-40E9-9C8A-C74089F629EE}">
      <dsp:nvSpPr>
        <dsp:cNvPr id="0" name=""/>
        <dsp:cNvSpPr/>
      </dsp:nvSpPr>
      <dsp:spPr>
        <a:xfrm>
          <a:off x="3518122" y="757756"/>
          <a:ext cx="1057703" cy="54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Increased     sleep</a:t>
          </a:r>
        </a:p>
      </dsp:txBody>
      <dsp:txXfrm>
        <a:off x="3518122" y="757756"/>
        <a:ext cx="1057703" cy="543055"/>
      </dsp:txXfrm>
    </dsp:sp>
    <dsp:sp modelId="{D50824E6-DE37-471F-94ED-62A9B47A8445}">
      <dsp:nvSpPr>
        <dsp:cNvPr id="0" name=""/>
        <dsp:cNvSpPr/>
      </dsp:nvSpPr>
      <dsp:spPr>
        <a:xfrm>
          <a:off x="786535" y="78209"/>
          <a:ext cx="3600873" cy="3600873"/>
        </a:xfrm>
        <a:prstGeom prst="circularArrow">
          <a:avLst>
            <a:gd name="adj1" fmla="val 2941"/>
            <a:gd name="adj2" fmla="val 179985"/>
            <a:gd name="adj3" fmla="val 21420369"/>
            <a:gd name="adj4" fmla="val 20397211"/>
            <a:gd name="adj5" fmla="val 343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DEF877-4223-4E41-BE7A-459B6D5D2B1A}">
      <dsp:nvSpPr>
        <dsp:cNvPr id="0" name=""/>
        <dsp:cNvSpPr/>
      </dsp:nvSpPr>
      <dsp:spPr>
        <a:xfrm>
          <a:off x="3826007" y="1878819"/>
          <a:ext cx="842409" cy="54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Exercising more</a:t>
          </a:r>
        </a:p>
      </dsp:txBody>
      <dsp:txXfrm>
        <a:off x="3826007" y="1878819"/>
        <a:ext cx="842409" cy="543055"/>
      </dsp:txXfrm>
    </dsp:sp>
    <dsp:sp modelId="{F30F2B56-7B89-48D6-8D10-8D6CE36CE57B}">
      <dsp:nvSpPr>
        <dsp:cNvPr id="0" name=""/>
        <dsp:cNvSpPr/>
      </dsp:nvSpPr>
      <dsp:spPr>
        <a:xfrm>
          <a:off x="766493" y="117578"/>
          <a:ext cx="3600873" cy="3600873"/>
        </a:xfrm>
        <a:prstGeom prst="circularArrow">
          <a:avLst>
            <a:gd name="adj1" fmla="val 2941"/>
            <a:gd name="adj2" fmla="val 179985"/>
            <a:gd name="adj3" fmla="val 1795676"/>
            <a:gd name="adj4" fmla="val 1043492"/>
            <a:gd name="adj5" fmla="val 343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E65A59-AE96-4656-99F1-7FC31ADE49E1}">
      <dsp:nvSpPr>
        <dsp:cNvPr id="0" name=""/>
        <dsp:cNvSpPr/>
      </dsp:nvSpPr>
      <dsp:spPr>
        <a:xfrm>
          <a:off x="3287198" y="2834336"/>
          <a:ext cx="915993" cy="54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Self reflection</a:t>
          </a:r>
        </a:p>
      </dsp:txBody>
      <dsp:txXfrm>
        <a:off x="3287198" y="2834336"/>
        <a:ext cx="915993" cy="543055"/>
      </dsp:txXfrm>
    </dsp:sp>
    <dsp:sp modelId="{0CEF17C8-D1D3-492C-9AAF-49E0ED4377AD}">
      <dsp:nvSpPr>
        <dsp:cNvPr id="0" name=""/>
        <dsp:cNvSpPr/>
      </dsp:nvSpPr>
      <dsp:spPr>
        <a:xfrm>
          <a:off x="842369" y="49050"/>
          <a:ext cx="3600873" cy="3600873"/>
        </a:xfrm>
        <a:prstGeom prst="circularArrow">
          <a:avLst>
            <a:gd name="adj1" fmla="val 2941"/>
            <a:gd name="adj2" fmla="val 179985"/>
            <a:gd name="adj3" fmla="val 4778660"/>
            <a:gd name="adj4" fmla="val 3900613"/>
            <a:gd name="adj5" fmla="val 343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BC4B0-FFCC-4102-9A6F-4347AAA42F99}">
      <dsp:nvSpPr>
        <dsp:cNvPr id="0" name=""/>
        <dsp:cNvSpPr/>
      </dsp:nvSpPr>
      <dsp:spPr>
        <a:xfrm>
          <a:off x="2315577" y="3271814"/>
          <a:ext cx="543055" cy="54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More time in nature</a:t>
          </a:r>
        </a:p>
      </dsp:txBody>
      <dsp:txXfrm>
        <a:off x="2315577" y="3271814"/>
        <a:ext cx="543055" cy="543055"/>
      </dsp:txXfrm>
    </dsp:sp>
    <dsp:sp modelId="{C19DEF49-3EE6-4303-A46C-2E26B3BEF23B}">
      <dsp:nvSpPr>
        <dsp:cNvPr id="0" name=""/>
        <dsp:cNvSpPr/>
      </dsp:nvSpPr>
      <dsp:spPr>
        <a:xfrm>
          <a:off x="786668" y="57189"/>
          <a:ext cx="3600873" cy="3600873"/>
        </a:xfrm>
        <a:prstGeom prst="circularArrow">
          <a:avLst>
            <a:gd name="adj1" fmla="val 2941"/>
            <a:gd name="adj2" fmla="val 179985"/>
            <a:gd name="adj3" fmla="val 6947851"/>
            <a:gd name="adj4" fmla="val 5956160"/>
            <a:gd name="adj5" fmla="val 343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F37A5F-7020-4B63-9984-7B4EB036CEDD}">
      <dsp:nvSpPr>
        <dsp:cNvPr id="0" name=""/>
        <dsp:cNvSpPr/>
      </dsp:nvSpPr>
      <dsp:spPr>
        <a:xfrm>
          <a:off x="1232019" y="2877431"/>
          <a:ext cx="543055" cy="54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Family time</a:t>
          </a:r>
        </a:p>
      </dsp:txBody>
      <dsp:txXfrm>
        <a:off x="1232019" y="2877431"/>
        <a:ext cx="543055" cy="543055"/>
      </dsp:txXfrm>
    </dsp:sp>
    <dsp:sp modelId="{216363C0-DA76-4C0C-A21C-63F1F3E5D719}">
      <dsp:nvSpPr>
        <dsp:cNvPr id="0" name=""/>
        <dsp:cNvSpPr/>
      </dsp:nvSpPr>
      <dsp:spPr>
        <a:xfrm>
          <a:off x="774146" y="40914"/>
          <a:ext cx="3600873" cy="3600873"/>
        </a:xfrm>
        <a:prstGeom prst="circularArrow">
          <a:avLst>
            <a:gd name="adj1" fmla="val 2941"/>
            <a:gd name="adj2" fmla="val 179985"/>
            <a:gd name="adj3" fmla="val 9341426"/>
            <a:gd name="adj4" fmla="val 8524528"/>
            <a:gd name="adj5" fmla="val 343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A5EF29-4BB1-4DCC-B3BB-069DDB779E99}">
      <dsp:nvSpPr>
        <dsp:cNvPr id="0" name=""/>
        <dsp:cNvSpPr/>
      </dsp:nvSpPr>
      <dsp:spPr>
        <a:xfrm>
          <a:off x="571525" y="1910903"/>
          <a:ext cx="710946" cy="54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Nesting </a:t>
          </a:r>
        </a:p>
      </dsp:txBody>
      <dsp:txXfrm>
        <a:off x="571525" y="1910903"/>
        <a:ext cx="710946" cy="543055"/>
      </dsp:txXfrm>
    </dsp:sp>
    <dsp:sp modelId="{450ED4E7-D7A0-44C6-ACC3-FA94686ADD81}">
      <dsp:nvSpPr>
        <dsp:cNvPr id="0" name=""/>
        <dsp:cNvSpPr/>
      </dsp:nvSpPr>
      <dsp:spPr>
        <a:xfrm>
          <a:off x="781544" y="92417"/>
          <a:ext cx="3600873" cy="3600873"/>
        </a:xfrm>
        <a:prstGeom prst="circularArrow">
          <a:avLst>
            <a:gd name="adj1" fmla="val 2941"/>
            <a:gd name="adj2" fmla="val 179985"/>
            <a:gd name="adj3" fmla="val 11853700"/>
            <a:gd name="adj4" fmla="val 10763191"/>
            <a:gd name="adj5" fmla="val 343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2FEEDC-CA56-4959-BD69-B9B352530BAD}">
      <dsp:nvSpPr>
        <dsp:cNvPr id="0" name=""/>
        <dsp:cNvSpPr/>
      </dsp:nvSpPr>
      <dsp:spPr>
        <a:xfrm>
          <a:off x="747988" y="757756"/>
          <a:ext cx="758496" cy="54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New hobbies</a:t>
          </a:r>
        </a:p>
      </dsp:txBody>
      <dsp:txXfrm>
        <a:off x="747988" y="757756"/>
        <a:ext cx="758496" cy="543055"/>
      </dsp:txXfrm>
    </dsp:sp>
    <dsp:sp modelId="{74BC0DBC-7887-43E7-9987-5FADB96E2A6C}">
      <dsp:nvSpPr>
        <dsp:cNvPr id="0" name=""/>
        <dsp:cNvSpPr/>
      </dsp:nvSpPr>
      <dsp:spPr>
        <a:xfrm>
          <a:off x="871064" y="-36277"/>
          <a:ext cx="3600873" cy="3600873"/>
        </a:xfrm>
        <a:prstGeom prst="circularArrow">
          <a:avLst>
            <a:gd name="adj1" fmla="val 2941"/>
            <a:gd name="adj2" fmla="val 179985"/>
            <a:gd name="adj3" fmla="val 13438846"/>
            <a:gd name="adj4" fmla="val 12999396"/>
            <a:gd name="adj5" fmla="val 343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876883-622F-4A47-9EF5-8DF38B89746C}">
      <dsp:nvSpPr>
        <dsp:cNvPr id="0" name=""/>
        <dsp:cNvSpPr/>
      </dsp:nvSpPr>
      <dsp:spPr>
        <a:xfrm>
          <a:off x="1521426" y="2037"/>
          <a:ext cx="891170" cy="54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Local community support</a:t>
          </a:r>
        </a:p>
      </dsp:txBody>
      <dsp:txXfrm>
        <a:off x="1521426" y="2037"/>
        <a:ext cx="891170" cy="543055"/>
      </dsp:txXfrm>
    </dsp:sp>
    <dsp:sp modelId="{1314A9A6-43D7-43AE-AF8D-20CF48FADA3D}">
      <dsp:nvSpPr>
        <dsp:cNvPr id="0" name=""/>
        <dsp:cNvSpPr/>
      </dsp:nvSpPr>
      <dsp:spPr>
        <a:xfrm>
          <a:off x="786934" y="41688"/>
          <a:ext cx="3600873" cy="3600873"/>
        </a:xfrm>
        <a:prstGeom prst="circularArrow">
          <a:avLst>
            <a:gd name="adj1" fmla="val 2941"/>
            <a:gd name="adj2" fmla="val 179985"/>
            <a:gd name="adj3" fmla="val 16495238"/>
            <a:gd name="adj4" fmla="val 15842933"/>
            <a:gd name="adj5" fmla="val 3431"/>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05/10/2020</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05/10/2020</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2160838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3424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4656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853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259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436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4327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900C33-90AE-4963-9AD8-3B07939F57E9}" type="slidenum">
              <a:rPr lang="en-GB" smtClean="0"/>
              <a:t>17</a:t>
            </a:fld>
            <a:endParaRPr lang="en-GB"/>
          </a:p>
        </p:txBody>
      </p:sp>
    </p:spTree>
    <p:extLst>
      <p:ext uri="{BB962C8B-B14F-4D97-AF65-F5344CB8AC3E}">
        <p14:creationId xmlns:p14="http://schemas.microsoft.com/office/powerpoint/2010/main" val="371542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11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900C33-90AE-4963-9AD8-3B07939F57E9}" type="slidenum">
              <a:rPr lang="en-GB" smtClean="0"/>
              <a:t>3</a:t>
            </a:fld>
            <a:endParaRPr lang="en-GB"/>
          </a:p>
        </p:txBody>
      </p:sp>
    </p:spTree>
    <p:extLst>
      <p:ext uri="{BB962C8B-B14F-4D97-AF65-F5344CB8AC3E}">
        <p14:creationId xmlns:p14="http://schemas.microsoft.com/office/powerpoint/2010/main" val="90848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7204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279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233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9296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Notes on home-schooling</a:t>
            </a:r>
          </a:p>
          <a:p>
            <a:pPr marL="0" lvl="1" indent="0">
              <a:spcAft>
                <a:spcPts val="600"/>
              </a:spcAft>
              <a:buSzPct val="100000"/>
              <a:buNone/>
            </a:pPr>
            <a:r>
              <a:rPr lang="en-GB" sz="1400" dirty="0"/>
              <a:t>Parents of school aged children highlighted the complexities of home-schooling but reflected on how it had allowed them to assess their child’s academic strengths and weaknesses in way they could not before.</a:t>
            </a:r>
          </a:p>
          <a:p>
            <a:pPr marL="0" lvl="1" indent="0">
              <a:spcAft>
                <a:spcPts val="600"/>
              </a:spcAft>
              <a:buSzPct val="100000"/>
              <a:buNone/>
            </a:pPr>
            <a:endParaRPr lang="en-GB" sz="1400" dirty="0"/>
          </a:p>
          <a:p>
            <a:pPr marL="0" lvl="1" indent="0">
              <a:spcAft>
                <a:spcPts val="600"/>
              </a:spcAft>
              <a:buSzPct val="100000"/>
              <a:buNone/>
            </a:pPr>
            <a:r>
              <a:rPr lang="en-GB" sz="1400" dirty="0"/>
              <a:t>Notes on spousal relationships</a:t>
            </a:r>
          </a:p>
          <a:p>
            <a:pPr marL="0" lvl="1" indent="0">
              <a:spcAft>
                <a:spcPts val="600"/>
              </a:spcAft>
              <a:buSzPct val="100000"/>
              <a:buNone/>
            </a:pPr>
            <a:r>
              <a:rPr lang="en-GB" sz="1400" dirty="0"/>
              <a:t>In some cases, participants noted feeling less close to their partner, flagging that spending more time together had highlighted issues within their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2633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5532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a:t>Click to add subtitle</a:t>
            </a:r>
            <a:endParaRPr lang="en-GB"/>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a:t>Click to add subtitle</a:t>
            </a:r>
            <a:endParaRPr lang="en-GB"/>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4435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a:t>Click to add title</a:t>
            </a:r>
            <a:endParaRPr lang="en-GB"/>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a:t>Click to add text</a:t>
            </a:r>
            <a:endParaRPr lang="en-GB"/>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a:t>Click to add text</a:t>
            </a:r>
            <a:endParaRPr lang="en-GB"/>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a:t>Click to add text</a:t>
            </a:r>
            <a:endParaRPr lang="en-GB"/>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a:t>Click to add text</a:t>
            </a:r>
            <a:endParaRPr lang="en-GB"/>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a:t>Click to add text</a:t>
            </a:r>
            <a:endParaRPr lang="en-GB"/>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a:t>Click to add subtitle</a:t>
            </a:r>
            <a:endParaRPr lang="en-GB"/>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a:t>Click to add text</a:t>
            </a:r>
            <a:endParaRPr lang="en-GB"/>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a:t>Click to add title</a:t>
            </a:r>
            <a:endParaRPr lang="en-GB"/>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a:t>Click to add subtitle</a:t>
            </a:r>
            <a:endParaRPr lang="en-GB"/>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image" Target="../media/image2.sv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image" Target="../media/image1.png"/><Relationship Id="rId2" Type="http://schemas.openxmlformats.org/officeDocument/2006/relationships/slideLayout" Target="../slideLayouts/slideLayout25.xml"/><Relationship Id="rId16" Type="http://schemas.openxmlformats.org/officeDocument/2006/relationships/tags" Target="../tags/tag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7.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5"/>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6"/>
            </p:custDataLst>
          </p:nvPr>
        </p:nvPicPr>
        <p:blipFill>
          <a:blip r:embed="rId27">
            <a:extLst>
              <a:ext uri="{96DAC541-7B7A-43D3-8B79-37D633B846F1}">
                <asvg:svgBlip xmlns:asvg="http://schemas.microsoft.com/office/drawing/2016/SVG/main" r:embed="rId28"/>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 id="214748382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5"/>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a:t>Click to add title</a:t>
            </a:r>
            <a:endParaRPr lang="en-GB"/>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endParaRPr lang="en-GB"/>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a:solidFill>
                    <a:schemeClr val="tx1"/>
                  </a:solidFill>
                </a:rPr>
                <a:t>Middle </a:t>
              </a:r>
              <a:br>
                <a:rPr lang="en-GB" sz="800">
                  <a:solidFill>
                    <a:schemeClr val="tx1"/>
                  </a:solidFill>
                </a:rPr>
              </a:br>
              <a:r>
                <a:rPr lang="en-GB" sz="80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7.svg"/><Relationship Id="rId5" Type="http://schemas.openxmlformats.org/officeDocument/2006/relationships/image" Target="../media/image4.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32.sv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3.sv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1.xml"/><Relationship Id="rId5" Type="http://schemas.openxmlformats.org/officeDocument/2006/relationships/hyperlink" Target="mailto:samantha.bond@kantar.com;%20amy.busby@kantar.com?subject=Inside%20Lives%20Enquiry" TargetMode="External"/><Relationship Id="rId4" Type="http://schemas.openxmlformats.org/officeDocument/2006/relationships/image" Target="../media/image36.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mailto:Sheyi.ogunshakin@kantar.com" TargetMode="External"/><Relationship Id="rId2" Type="http://schemas.openxmlformats.org/officeDocument/2006/relationships/slideLayout" Target="../slideLayouts/slideLayout22.xml"/><Relationship Id="rId1" Type="http://schemas.openxmlformats.org/officeDocument/2006/relationships/tags" Target="../tags/tag12.xml"/><Relationship Id="rId6" Type="http://schemas.openxmlformats.org/officeDocument/2006/relationships/hyperlink" Target="mailto:Samantha.bond@kantar.com" TargetMode="External"/><Relationship Id="rId5" Type="http://schemas.openxmlformats.org/officeDocument/2006/relationships/hyperlink" Target="mailto:amy.busby@kantar.com" TargetMode="External"/><Relationship Id="rId4" Type="http://schemas.openxmlformats.org/officeDocument/2006/relationships/hyperlink" Target="mailto:Nick.roberts@kanta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mailto:samantha.bond@kantar.com;%20amy.busby@kantar.com?subject=Inside%20Lives%20Enquir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hyperlink" Target="mailto:samantha.bond@kantar.com;%20amy.busby@kantar.com?subject=Inside%20Lives%20Enquiry"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24.png"/><Relationship Id="rId12" Type="http://schemas.openxmlformats.org/officeDocument/2006/relationships/image" Target="../media/image29.svg"/><Relationship Id="rId17" Type="http://schemas.openxmlformats.org/officeDocument/2006/relationships/hyperlink" Target="https://kantarpublic.recollective.com/insidelives/activity/my-life-now/task/1?response_id=5137" TargetMode="External"/><Relationship Id="rId2" Type="http://schemas.openxmlformats.org/officeDocument/2006/relationships/notesSlide" Target="../notesSlides/notesSlide7.xml"/><Relationship Id="rId16" Type="http://schemas.openxmlformats.org/officeDocument/2006/relationships/image" Target="../media/image21.svg"/><Relationship Id="rId1" Type="http://schemas.openxmlformats.org/officeDocument/2006/relationships/slideLayout" Target="../slideLayouts/slideLayout9.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20.png"/><Relationship Id="rId10" Type="http://schemas.openxmlformats.org/officeDocument/2006/relationships/image" Target="../media/image27.svg"/><Relationship Id="rId4" Type="http://schemas.openxmlformats.org/officeDocument/2006/relationships/image" Target="../media/image15.svg"/><Relationship Id="rId9" Type="http://schemas.openxmlformats.org/officeDocument/2006/relationships/image" Target="../media/image26.png"/><Relationship Id="rId1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D1FF67-A2F4-4F31-88E7-0B18B9F54160}"/>
              </a:ext>
            </a:extLst>
          </p:cNvPr>
          <p:cNvPicPr>
            <a:picLocks noChangeAspect="1"/>
          </p:cNvPicPr>
          <p:nvPr/>
        </p:nvPicPr>
        <p:blipFill rotWithShape="1">
          <a:blip r:embed="rId4"/>
          <a:srcRect t="7802" b="7802"/>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14399052-BEDD-408E-B538-CC3840EF8116}"/>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360000" y="558000"/>
            <a:ext cx="1940914" cy="367200"/>
          </a:xfrm>
          <a:prstGeom prst="rect">
            <a:avLst/>
          </a:prstGeom>
        </p:spPr>
      </p:pic>
      <p:sp>
        <p:nvSpPr>
          <p:cNvPr id="6" name="Title 5">
            <a:extLst>
              <a:ext uri="{FF2B5EF4-FFF2-40B4-BE49-F238E27FC236}">
                <a16:creationId xmlns:a16="http://schemas.microsoft.com/office/drawing/2014/main" id="{97D6FB91-C465-0045-99B2-7EF75394BAC2}"/>
              </a:ext>
            </a:extLst>
          </p:cNvPr>
          <p:cNvSpPr>
            <a:spLocks noGrp="1"/>
          </p:cNvSpPr>
          <p:nvPr>
            <p:ph type="ctrTitle"/>
          </p:nvPr>
        </p:nvSpPr>
        <p:spPr/>
        <p:txBody>
          <a:bodyPr/>
          <a:lstStyle/>
          <a:p>
            <a:r>
              <a:rPr lang="en-GB" sz="4000"/>
              <a:t>Inside Lives</a:t>
            </a:r>
            <a:br>
              <a:rPr lang="en-GB" sz="4000"/>
            </a:br>
            <a:br>
              <a:rPr lang="en-GB" sz="2000"/>
            </a:br>
            <a:r>
              <a:rPr lang="en-GB" sz="2000"/>
              <a:t>Longitudinal qualitative community of citizens and small business owners</a:t>
            </a:r>
            <a:br>
              <a:rPr lang="en-US" sz="2000"/>
            </a:br>
            <a:endParaRPr lang="en-US" sz="2000"/>
          </a:p>
        </p:txBody>
      </p:sp>
      <p:sp>
        <p:nvSpPr>
          <p:cNvPr id="2" name="Subtitle 1">
            <a:extLst>
              <a:ext uri="{FF2B5EF4-FFF2-40B4-BE49-F238E27FC236}">
                <a16:creationId xmlns:a16="http://schemas.microsoft.com/office/drawing/2014/main" id="{931DE124-930C-40B3-A493-0F49B56947C0}"/>
              </a:ext>
            </a:extLst>
          </p:cNvPr>
          <p:cNvSpPr>
            <a:spLocks noGrp="1"/>
          </p:cNvSpPr>
          <p:nvPr>
            <p:ph type="subTitle" idx="1"/>
          </p:nvPr>
        </p:nvSpPr>
        <p:spPr>
          <a:xfrm>
            <a:off x="360000" y="3708000"/>
            <a:ext cx="4718186" cy="1659600"/>
          </a:xfrm>
        </p:spPr>
        <p:txBody>
          <a:bodyPr/>
          <a:lstStyle/>
          <a:p>
            <a:endParaRPr lang="en-GB" sz="2000" b="1" dirty="0"/>
          </a:p>
          <a:p>
            <a:r>
              <a:rPr lang="en-GB" sz="2000" b="1" dirty="0"/>
              <a:t>Bulletin </a:t>
            </a:r>
            <a:r>
              <a:rPr lang="en-GB" sz="2000" b="1" dirty="0">
                <a:solidFill>
                  <a:schemeClr val="bg1"/>
                </a:solidFill>
              </a:rPr>
              <a:t>9</a:t>
            </a:r>
            <a:r>
              <a:rPr lang="en-GB" sz="2000" b="1" dirty="0">
                <a:solidFill>
                  <a:srgbClr val="FF0000"/>
                </a:solidFill>
              </a:rPr>
              <a:t> </a:t>
            </a:r>
            <a:r>
              <a:rPr lang="en-GB" sz="1600" b="1" dirty="0">
                <a:solidFill>
                  <a:schemeClr val="bg1"/>
                </a:solidFill>
              </a:rPr>
              <a:t>(05/10/2020)</a:t>
            </a:r>
          </a:p>
          <a:p>
            <a:r>
              <a:rPr lang="en-GB" sz="2000" b="1" dirty="0">
                <a:solidFill>
                  <a:schemeClr val="bg1"/>
                </a:solidFill>
              </a:rPr>
              <a:t>Public priorities for the future </a:t>
            </a:r>
          </a:p>
          <a:p>
            <a:r>
              <a:rPr lang="en-GB" sz="2000" b="1" dirty="0">
                <a:solidFill>
                  <a:schemeClr val="bg1"/>
                </a:solidFill>
              </a:rPr>
              <a:t>&amp; Britain’s ‘new normal’</a:t>
            </a:r>
          </a:p>
          <a:p>
            <a:endParaRPr lang="en-GB" dirty="0"/>
          </a:p>
        </p:txBody>
      </p:sp>
      <p:sp>
        <p:nvSpPr>
          <p:cNvPr id="18" name="Text Placeholder 17">
            <a:extLst>
              <a:ext uri="{FF2B5EF4-FFF2-40B4-BE49-F238E27FC236}">
                <a16:creationId xmlns:a16="http://schemas.microsoft.com/office/drawing/2014/main" id="{A58519C7-F041-C84A-952A-2269151A9DB8}"/>
              </a:ext>
            </a:extLst>
          </p:cNvPr>
          <p:cNvSpPr>
            <a:spLocks noGrp="1"/>
          </p:cNvSpPr>
          <p:nvPr>
            <p:ph type="body" sz="quarter" idx="10"/>
          </p:nvPr>
        </p:nvSpPr>
        <p:spPr/>
        <p:txBody>
          <a:bodyPr/>
          <a:lstStyle/>
          <a:p>
            <a:r>
              <a:rPr lang="en-US"/>
              <a:t>Kantar’s Public Division UK</a:t>
            </a:r>
          </a:p>
        </p:txBody>
      </p:sp>
    </p:spTree>
    <p:extLst>
      <p:ext uri="{BB962C8B-B14F-4D97-AF65-F5344CB8AC3E}">
        <p14:creationId xmlns:p14="http://schemas.microsoft.com/office/powerpoint/2010/main" val="34747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pPr marL="342900" indent="-342900">
              <a:buFont typeface="Wingdings" panose="05000000000000000000" pitchFamily="2" charset="2"/>
              <a:buChar char="Ø"/>
            </a:pPr>
            <a:r>
              <a:rPr lang="en-GB" dirty="0">
                <a:highlight>
                  <a:srgbClr val="FFFFFF"/>
                </a:highlight>
              </a:rPr>
              <a:t>More time in nature </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10</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25" name="Content Placeholder 4">
            <a:extLst>
              <a:ext uri="{FF2B5EF4-FFF2-40B4-BE49-F238E27FC236}">
                <a16:creationId xmlns:a16="http://schemas.microsoft.com/office/drawing/2014/main" id="{B9599010-F901-4BC2-A271-3815F3C72A9D}"/>
              </a:ext>
            </a:extLst>
          </p:cNvPr>
          <p:cNvSpPr txBox="1">
            <a:spLocks/>
          </p:cNvSpPr>
          <p:nvPr/>
        </p:nvSpPr>
        <p:spPr>
          <a:xfrm>
            <a:off x="6189702" y="5056493"/>
            <a:ext cx="1365716" cy="371778"/>
          </a:xfrm>
          <a:prstGeom prst="rect">
            <a:avLst/>
          </a:prstGeom>
        </p:spPr>
        <p:txBody>
          <a:bodyPr anchor="ct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solidFill>
                  <a:schemeClr val="bg1"/>
                </a:solidFill>
                <a:latin typeface="+mj-lt"/>
              </a:rPr>
              <a:t>04:05</a:t>
            </a:r>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60363" y="910800"/>
            <a:ext cx="10496550" cy="593114"/>
          </a:xfrm>
        </p:spPr>
        <p:txBody>
          <a:bodyPr/>
          <a:lstStyle/>
          <a:p>
            <a:r>
              <a:rPr lang="en-GB" sz="1800" i="1" dirty="0">
                <a:solidFill>
                  <a:schemeClr val="accent4">
                    <a:lumMod val="75000"/>
                  </a:schemeClr>
                </a:solidFill>
                <a:highlight>
                  <a:srgbClr val="FFFFFF"/>
                </a:highlight>
              </a:rPr>
              <a:t>Restrictions during lockdown and the positive impact on wellbeing have driven more appreciation for spending time in nature, subsequently increasing the salience of environmental issues</a:t>
            </a:r>
          </a:p>
        </p:txBody>
      </p:sp>
      <p:sp>
        <p:nvSpPr>
          <p:cNvPr id="20" name="Content Placeholder 4">
            <a:extLst>
              <a:ext uri="{FF2B5EF4-FFF2-40B4-BE49-F238E27FC236}">
                <a16:creationId xmlns:a16="http://schemas.microsoft.com/office/drawing/2014/main" id="{26C6B3F6-1215-4194-92A6-80B10C561724}"/>
              </a:ext>
            </a:extLst>
          </p:cNvPr>
          <p:cNvSpPr>
            <a:spLocks noGrp="1"/>
          </p:cNvSpPr>
          <p:nvPr>
            <p:ph sz="quarter" idx="12"/>
          </p:nvPr>
        </p:nvSpPr>
        <p:spPr>
          <a:xfrm>
            <a:off x="360364" y="1916064"/>
            <a:ext cx="6258800" cy="3999600"/>
          </a:xfrm>
        </p:spPr>
        <p:txBody>
          <a:bodyPr anchor="ctr"/>
          <a:lstStyle/>
          <a:p>
            <a:pPr marL="0" lvl="1" indent="0">
              <a:spcAft>
                <a:spcPts val="600"/>
              </a:spcAft>
              <a:buSzPct val="100000"/>
              <a:buNone/>
            </a:pPr>
            <a:r>
              <a:rPr lang="en-GB" sz="1400" dirty="0"/>
              <a:t>During Inside Lives we observed an </a:t>
            </a:r>
            <a:r>
              <a:rPr lang="en-GB" sz="1400" b="1" dirty="0"/>
              <a:t>increase in people’s appreciation for nature and spending time outdoors</a:t>
            </a:r>
            <a:r>
              <a:rPr lang="en-GB" sz="1400" dirty="0"/>
              <a:t>, with this being a change in their lives they wished to maintain going forwards.</a:t>
            </a:r>
          </a:p>
          <a:p>
            <a:pPr marL="0" lvl="1" indent="0">
              <a:spcAft>
                <a:spcPts val="600"/>
              </a:spcAft>
              <a:buSzPct val="100000"/>
              <a:buNone/>
            </a:pPr>
            <a:r>
              <a:rPr lang="en-GB" sz="1400" b="1" dirty="0"/>
              <a:t>This</a:t>
            </a:r>
            <a:r>
              <a:rPr lang="en-GB" sz="1400" dirty="0"/>
              <a:t> </a:t>
            </a:r>
            <a:r>
              <a:rPr lang="en-GB" sz="1400" b="1" dirty="0"/>
              <a:t>aligns with findings from Natural England’s People and Nature survey</a:t>
            </a:r>
            <a:r>
              <a:rPr lang="en-GB" sz="1400" dirty="0"/>
              <a:t>, where around 4 in 10 adults* reported spending more time in nature than before the pandemic, with health and wellbeing being the main drivers. </a:t>
            </a:r>
          </a:p>
          <a:p>
            <a:pPr marL="0" lvl="1" indent="0">
              <a:spcAft>
                <a:spcPts val="600"/>
              </a:spcAft>
              <a:buSzPct val="100000"/>
              <a:buNone/>
            </a:pPr>
            <a:r>
              <a:rPr lang="en-GB" sz="1400" b="1" dirty="0"/>
              <a:t>Less noise and air pollution </a:t>
            </a:r>
            <a:r>
              <a:rPr lang="en-GB" sz="1400" dirty="0"/>
              <a:t>from a reduction in car and aeroplane travel, was also felt to enhance the enjoyment of spending time in green spaces. </a:t>
            </a:r>
          </a:p>
          <a:p>
            <a:pPr marL="0" lvl="1" indent="0">
              <a:spcAft>
                <a:spcPts val="600"/>
              </a:spcAft>
              <a:buSzPct val="100000"/>
              <a:buNone/>
            </a:pPr>
            <a:r>
              <a:rPr lang="en-GB" sz="1400" dirty="0"/>
              <a:t>Greater appreciation for nature appears to have contributed to </a:t>
            </a:r>
            <a:r>
              <a:rPr lang="en-GB" sz="1400" b="1" dirty="0"/>
              <a:t>an increase in consideration towards sustainability issues</a:t>
            </a:r>
            <a:r>
              <a:rPr lang="en-GB" sz="1400" dirty="0"/>
              <a:t>, with participants voicing their hope for the UK to build on the positive environmental outcomes of Covid-19 and 9 in 10* reporting that protection of the environment is important to them.</a:t>
            </a:r>
          </a:p>
        </p:txBody>
      </p:sp>
      <p:sp>
        <p:nvSpPr>
          <p:cNvPr id="21" name="Speech Bubble: Rectangle with Corners Rounded 20">
            <a:extLst>
              <a:ext uri="{FF2B5EF4-FFF2-40B4-BE49-F238E27FC236}">
                <a16:creationId xmlns:a16="http://schemas.microsoft.com/office/drawing/2014/main" id="{01D3E802-EA73-456A-B1E8-5F05CBFCA2B6}"/>
              </a:ext>
            </a:extLst>
          </p:cNvPr>
          <p:cNvSpPr/>
          <p:nvPr/>
        </p:nvSpPr>
        <p:spPr>
          <a:xfrm>
            <a:off x="7490877" y="4145833"/>
            <a:ext cx="4259942" cy="1454150"/>
          </a:xfrm>
          <a:prstGeom prst="wedgeRoundRectCallout">
            <a:avLst>
              <a:gd name="adj1" fmla="val -53810"/>
              <a:gd name="adj2" fmla="val -4402"/>
              <a:gd name="adj3" fmla="val 16667"/>
            </a:avLst>
          </a:prstGeom>
          <a:solidFill>
            <a:schemeClr val="bg1"/>
          </a:solidFill>
        </p:spPr>
        <p:txBody>
          <a:bodyPr rtlCol="0" anchor="ctr"/>
          <a:lstStyle/>
          <a:p>
            <a:pPr>
              <a:spcAft>
                <a:spcPts val="600"/>
              </a:spcAft>
            </a:pPr>
            <a:r>
              <a:rPr lang="en-GB" sz="1200" i="1" dirty="0"/>
              <a:t>It'd be nice if we could maintain some of the nice things from the </a:t>
            </a:r>
            <a:r>
              <a:rPr lang="en-GB" sz="1200" i="1" dirty="0" err="1"/>
              <a:t>Covid</a:t>
            </a:r>
            <a:r>
              <a:rPr lang="en-GB" sz="1200" i="1" dirty="0"/>
              <a:t> situation, around looking after the environment better and being more aware of the impact.</a:t>
            </a:r>
          </a:p>
          <a:p>
            <a:pPr algn="r">
              <a:spcAft>
                <a:spcPts val="600"/>
              </a:spcAft>
            </a:pPr>
            <a:r>
              <a:rPr lang="en-GB" sz="1200" i="1" dirty="0"/>
              <a:t> </a:t>
            </a:r>
            <a:r>
              <a:rPr lang="en-GB" sz="1200" dirty="0"/>
              <a:t>Male, Family, London</a:t>
            </a:r>
          </a:p>
        </p:txBody>
      </p:sp>
      <p:sp>
        <p:nvSpPr>
          <p:cNvPr id="22" name="Speech Bubble: Rectangle with Corners Rounded 21">
            <a:extLst>
              <a:ext uri="{FF2B5EF4-FFF2-40B4-BE49-F238E27FC236}">
                <a16:creationId xmlns:a16="http://schemas.microsoft.com/office/drawing/2014/main" id="{560F3A0D-4564-49F6-9133-234F904FA807}"/>
              </a:ext>
            </a:extLst>
          </p:cNvPr>
          <p:cNvSpPr/>
          <p:nvPr/>
        </p:nvSpPr>
        <p:spPr>
          <a:xfrm>
            <a:off x="7471827" y="2288930"/>
            <a:ext cx="4259942" cy="1673608"/>
          </a:xfrm>
          <a:prstGeom prst="wedgeRoundRectCallout">
            <a:avLst>
              <a:gd name="adj1" fmla="val -53810"/>
              <a:gd name="adj2" fmla="val -4402"/>
              <a:gd name="adj3" fmla="val 16667"/>
            </a:avLst>
          </a:prstGeom>
          <a:solidFill>
            <a:schemeClr val="bg1"/>
          </a:solidFill>
        </p:spPr>
        <p:txBody>
          <a:bodyPr rtlCol="0" anchor="ctr"/>
          <a:lstStyle/>
          <a:p>
            <a:pPr lvl="0">
              <a:spcAft>
                <a:spcPts val="600"/>
              </a:spcAft>
            </a:pPr>
            <a:r>
              <a:rPr lang="en-GB" sz="1200" i="1" dirty="0"/>
              <a:t>[I would like to keep] enjoying nature and not getting caught up in material things. Enjoying the little things in life like being more mindful in the current moment as opposed to always in a rush to get everything done.</a:t>
            </a:r>
          </a:p>
          <a:p>
            <a:pPr algn="r">
              <a:spcAft>
                <a:spcPts val="600"/>
              </a:spcAft>
            </a:pPr>
            <a:r>
              <a:rPr lang="en-GB" sz="1200" dirty="0">
                <a:latin typeface="+mj-lt"/>
              </a:rPr>
              <a:t>Female, Family, South</a:t>
            </a:r>
            <a:endParaRPr lang="en-GB" sz="1200" dirty="0">
              <a:latin typeface="+mj-lt"/>
              <a:cs typeface="Arial"/>
            </a:endParaRPr>
          </a:p>
        </p:txBody>
      </p:sp>
      <p:sp>
        <p:nvSpPr>
          <p:cNvPr id="23" name="TextBox 22">
            <a:extLst>
              <a:ext uri="{FF2B5EF4-FFF2-40B4-BE49-F238E27FC236}">
                <a16:creationId xmlns:a16="http://schemas.microsoft.com/office/drawing/2014/main" id="{7144606F-6E65-426C-8F85-F0E40A34F868}"/>
              </a:ext>
            </a:extLst>
          </p:cNvPr>
          <p:cNvSpPr txBox="1"/>
          <p:nvPr/>
        </p:nvSpPr>
        <p:spPr>
          <a:xfrm>
            <a:off x="6869944" y="1331488"/>
            <a:ext cx="2057400" cy="2662267"/>
          </a:xfrm>
          <a:prstGeom prst="rect">
            <a:avLst/>
          </a:prstGeom>
          <a:noFill/>
        </p:spPr>
        <p:txBody>
          <a:bodyPr wrap="square" lIns="0" tIns="0" rIns="0" bIns="0" rtlCol="0">
            <a:spAutoFit/>
          </a:bodyPr>
          <a:lstStyle/>
          <a:p>
            <a:r>
              <a:rPr lang="en-GB" sz="17300" dirty="0"/>
              <a:t>“</a:t>
            </a:r>
            <a:endParaRPr lang="en-GB" sz="14400" dirty="0"/>
          </a:p>
        </p:txBody>
      </p:sp>
      <p:pic>
        <p:nvPicPr>
          <p:cNvPr id="14" name="Graphic 13" descr="Leaf">
            <a:extLst>
              <a:ext uri="{FF2B5EF4-FFF2-40B4-BE49-F238E27FC236}">
                <a16:creationId xmlns:a16="http://schemas.microsoft.com/office/drawing/2014/main" id="{4645A019-F529-4F27-AD16-C914DF2C1F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209059" y="141785"/>
            <a:ext cx="823913" cy="823913"/>
          </a:xfrm>
          <a:prstGeom prst="rect">
            <a:avLst/>
          </a:prstGeom>
        </p:spPr>
      </p:pic>
      <p:sp>
        <p:nvSpPr>
          <p:cNvPr id="2" name="Rectangle 1">
            <a:extLst>
              <a:ext uri="{FF2B5EF4-FFF2-40B4-BE49-F238E27FC236}">
                <a16:creationId xmlns:a16="http://schemas.microsoft.com/office/drawing/2014/main" id="{8AF52AA4-68DE-49CD-9CC4-361EDFFAA2D7}"/>
              </a:ext>
            </a:extLst>
          </p:cNvPr>
          <p:cNvSpPr/>
          <p:nvPr/>
        </p:nvSpPr>
        <p:spPr>
          <a:xfrm>
            <a:off x="1551749" y="6359898"/>
            <a:ext cx="9305164" cy="276999"/>
          </a:xfrm>
          <a:prstGeom prst="rect">
            <a:avLst/>
          </a:prstGeom>
        </p:spPr>
        <p:txBody>
          <a:bodyPr wrap="square">
            <a:spAutoFit/>
          </a:bodyPr>
          <a:lstStyle/>
          <a:p>
            <a:r>
              <a:rPr lang="en-GB" sz="1200" dirty="0"/>
              <a:t>*https://www.gov.uk/government/news/public-love-for-nature-during-covid-19-highlighted-by-new-survey</a:t>
            </a:r>
          </a:p>
        </p:txBody>
      </p:sp>
      <p:sp>
        <p:nvSpPr>
          <p:cNvPr id="6" name="Slide Number Placeholder 5">
            <a:extLst>
              <a:ext uri="{FF2B5EF4-FFF2-40B4-BE49-F238E27FC236}">
                <a16:creationId xmlns:a16="http://schemas.microsoft.com/office/drawing/2014/main" id="{3BACAB8A-2805-4EFD-8607-9040F7E5F355}"/>
              </a:ext>
            </a:extLst>
          </p:cNvPr>
          <p:cNvSpPr>
            <a:spLocks noGrp="1"/>
          </p:cNvSpPr>
          <p:nvPr>
            <p:ph type="sldNum" sz="quarter" idx="10"/>
          </p:nvPr>
        </p:nvSpPr>
        <p:spPr/>
        <p:txBody>
          <a:bodyPr/>
          <a:lstStyle/>
          <a:p>
            <a:fld id="{4034BEE3-566C-4068-A777-C3A4762E861B}" type="slidenum">
              <a:rPr lang="en-GB" smtClean="0"/>
              <a:pPr/>
              <a:t>10</a:t>
            </a:fld>
            <a:endParaRPr lang="en-GB"/>
          </a:p>
        </p:txBody>
      </p:sp>
    </p:spTree>
    <p:extLst>
      <p:ext uri="{BB962C8B-B14F-4D97-AF65-F5344CB8AC3E}">
        <p14:creationId xmlns:p14="http://schemas.microsoft.com/office/powerpoint/2010/main" val="176294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pPr marL="342900" indent="-342900">
              <a:buFont typeface="Wingdings" panose="05000000000000000000" pitchFamily="2" charset="2"/>
              <a:buChar char="Ø"/>
            </a:pPr>
            <a:r>
              <a:rPr lang="en-GB" dirty="0">
                <a:highlight>
                  <a:srgbClr val="FFFFFF"/>
                </a:highlight>
              </a:rPr>
              <a:t>Closer community connections</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11</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25" name="Content Placeholder 4">
            <a:extLst>
              <a:ext uri="{FF2B5EF4-FFF2-40B4-BE49-F238E27FC236}">
                <a16:creationId xmlns:a16="http://schemas.microsoft.com/office/drawing/2014/main" id="{B9599010-F901-4BC2-A271-3815F3C72A9D}"/>
              </a:ext>
            </a:extLst>
          </p:cNvPr>
          <p:cNvSpPr txBox="1">
            <a:spLocks/>
          </p:cNvSpPr>
          <p:nvPr/>
        </p:nvSpPr>
        <p:spPr>
          <a:xfrm>
            <a:off x="6189702" y="5056493"/>
            <a:ext cx="1365716" cy="371778"/>
          </a:xfrm>
          <a:prstGeom prst="rect">
            <a:avLst/>
          </a:prstGeom>
        </p:spPr>
        <p:txBody>
          <a:bodyPr anchor="ct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solidFill>
                  <a:schemeClr val="bg1"/>
                </a:solidFill>
                <a:latin typeface="+mj-lt"/>
              </a:rPr>
              <a:t>04:05</a:t>
            </a:r>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60363" y="910800"/>
            <a:ext cx="10608278" cy="714632"/>
          </a:xfrm>
        </p:spPr>
        <p:txBody>
          <a:bodyPr/>
          <a:lstStyle/>
          <a:p>
            <a:r>
              <a:rPr lang="en-GB" sz="1800" i="1" dirty="0">
                <a:solidFill>
                  <a:schemeClr val="accent4">
                    <a:lumMod val="75000"/>
                  </a:schemeClr>
                </a:solidFill>
                <a:highlight>
                  <a:srgbClr val="FFFFFF"/>
                </a:highlight>
              </a:rPr>
              <a:t>Participants aspired to maintain the greater feeling of togetherness and local community support facilitated by the pandemic, although this sense of unity has fragmented since lockdown eased. </a:t>
            </a:r>
            <a:endParaRPr lang="en-GB" i="1" dirty="0">
              <a:solidFill>
                <a:schemeClr val="accent4">
                  <a:lumMod val="75000"/>
                </a:schemeClr>
              </a:solidFill>
              <a:highlight>
                <a:srgbClr val="FFFFFF"/>
              </a:highlight>
            </a:endParaRPr>
          </a:p>
        </p:txBody>
      </p:sp>
      <p:sp>
        <p:nvSpPr>
          <p:cNvPr id="20" name="Content Placeholder 4">
            <a:extLst>
              <a:ext uri="{FF2B5EF4-FFF2-40B4-BE49-F238E27FC236}">
                <a16:creationId xmlns:a16="http://schemas.microsoft.com/office/drawing/2014/main" id="{724BA491-9F31-4CB2-939D-999FC053AA7D}"/>
              </a:ext>
            </a:extLst>
          </p:cNvPr>
          <p:cNvSpPr>
            <a:spLocks noGrp="1"/>
          </p:cNvSpPr>
          <p:nvPr>
            <p:ph sz="quarter" idx="12"/>
          </p:nvPr>
        </p:nvSpPr>
        <p:spPr>
          <a:xfrm>
            <a:off x="360363" y="1916064"/>
            <a:ext cx="6327039" cy="4006448"/>
          </a:xfrm>
        </p:spPr>
        <p:txBody>
          <a:bodyPr anchor="ctr"/>
          <a:lstStyle/>
          <a:p>
            <a:r>
              <a:rPr lang="en-GB" sz="1400" dirty="0"/>
              <a:t>Participants </a:t>
            </a:r>
            <a:r>
              <a:rPr lang="en-GB" sz="1400" b="1" dirty="0"/>
              <a:t>valued feeling closer to their local community</a:t>
            </a:r>
            <a:r>
              <a:rPr lang="en-GB" sz="1400" dirty="0"/>
              <a:t> during lockdown, for example, by shopping at local retailers and talking to or helping neighbours. </a:t>
            </a:r>
          </a:p>
          <a:p>
            <a:r>
              <a:rPr lang="en-GB" sz="1400" dirty="0"/>
              <a:t>Drivers of this positive outcome included the absence of seeing family and friends, a slower pace of life and </a:t>
            </a:r>
            <a:r>
              <a:rPr lang="en-GB" sz="1400" b="1" dirty="0"/>
              <a:t>a stronger sense of local and national solidarity </a:t>
            </a:r>
            <a:r>
              <a:rPr lang="en-GB" sz="1400" dirty="0"/>
              <a:t>stemming from their shared lockdown experience. </a:t>
            </a:r>
          </a:p>
          <a:p>
            <a:r>
              <a:rPr lang="en-GB" sz="1400" dirty="0"/>
              <a:t>Whilst connecting with and helping others locally </a:t>
            </a:r>
            <a:r>
              <a:rPr lang="en-GB" sz="1400" b="1" dirty="0"/>
              <a:t>improved wellbeing</a:t>
            </a:r>
            <a:r>
              <a:rPr lang="en-GB" sz="1400" dirty="0"/>
              <a:t>, these behaviours were not seen as conducive with fast-paced, modern living. </a:t>
            </a:r>
          </a:p>
          <a:p>
            <a:r>
              <a:rPr lang="en-GB" sz="1400" dirty="0"/>
              <a:t>Additionally, </a:t>
            </a:r>
            <a:r>
              <a:rPr lang="en-GB" sz="1400" b="1" dirty="0"/>
              <a:t>local unity was felt to reduce post-lockdown </a:t>
            </a:r>
            <a:r>
              <a:rPr lang="en-GB" sz="1400" dirty="0"/>
              <a:t>and government guidelines became unclear, with different interpretations causing some tension.</a:t>
            </a:r>
          </a:p>
          <a:p>
            <a:r>
              <a:rPr lang="en-GB" sz="1400" dirty="0"/>
              <a:t>However, many wished to </a:t>
            </a:r>
            <a:r>
              <a:rPr lang="en-GB" sz="1400" b="1" dirty="0"/>
              <a:t>maintain or regain this sense of community </a:t>
            </a:r>
            <a:r>
              <a:rPr lang="en-GB" sz="1400" dirty="0"/>
              <a:t>and emphasised the importance of supporting local businesses recover financially.</a:t>
            </a:r>
          </a:p>
        </p:txBody>
      </p:sp>
      <p:sp>
        <p:nvSpPr>
          <p:cNvPr id="21" name="Speech Bubble: Rectangle with Corners Rounded 20">
            <a:extLst>
              <a:ext uri="{FF2B5EF4-FFF2-40B4-BE49-F238E27FC236}">
                <a16:creationId xmlns:a16="http://schemas.microsoft.com/office/drawing/2014/main" id="{609C614E-EB1C-4D9B-AAA3-9F35A6CEA054}"/>
              </a:ext>
            </a:extLst>
          </p:cNvPr>
          <p:cNvSpPr/>
          <p:nvPr/>
        </p:nvSpPr>
        <p:spPr>
          <a:xfrm>
            <a:off x="7490877" y="4255015"/>
            <a:ext cx="4259942" cy="1454150"/>
          </a:xfrm>
          <a:prstGeom prst="wedgeRoundRectCallout">
            <a:avLst>
              <a:gd name="adj1" fmla="val -53810"/>
              <a:gd name="adj2" fmla="val -4402"/>
              <a:gd name="adj3" fmla="val 16667"/>
            </a:avLst>
          </a:prstGeom>
          <a:solidFill>
            <a:schemeClr val="bg1"/>
          </a:solidFill>
        </p:spPr>
        <p:txBody>
          <a:bodyPr rtlCol="0" anchor="ctr"/>
          <a:lstStyle/>
          <a:p>
            <a:pPr>
              <a:spcAft>
                <a:spcPts val="600"/>
              </a:spcAft>
            </a:pPr>
            <a:r>
              <a:rPr lang="en-GB" sz="1200" i="1" dirty="0"/>
              <a:t>I think people will value local businesses and shops far more since lockdown as many of these businesses reinvented themselves and did home deliveries etc., which just made the world of difference. I hope that people will continue to support them in the future.</a:t>
            </a:r>
          </a:p>
          <a:p>
            <a:pPr algn="r">
              <a:spcAft>
                <a:spcPts val="600"/>
              </a:spcAft>
            </a:pPr>
            <a:r>
              <a:rPr lang="en-GB" sz="1400" dirty="0"/>
              <a:t>Female, Family, South</a:t>
            </a:r>
          </a:p>
        </p:txBody>
      </p:sp>
      <p:sp>
        <p:nvSpPr>
          <p:cNvPr id="23" name="TextBox 22">
            <a:extLst>
              <a:ext uri="{FF2B5EF4-FFF2-40B4-BE49-F238E27FC236}">
                <a16:creationId xmlns:a16="http://schemas.microsoft.com/office/drawing/2014/main" id="{EF8769DB-E7DE-4107-BC72-A1C6D33EE50E}"/>
              </a:ext>
            </a:extLst>
          </p:cNvPr>
          <p:cNvSpPr txBox="1"/>
          <p:nvPr/>
        </p:nvSpPr>
        <p:spPr>
          <a:xfrm>
            <a:off x="6869944" y="1331488"/>
            <a:ext cx="2057400" cy="2662267"/>
          </a:xfrm>
          <a:prstGeom prst="rect">
            <a:avLst/>
          </a:prstGeom>
          <a:noFill/>
        </p:spPr>
        <p:txBody>
          <a:bodyPr wrap="square" lIns="0" tIns="0" rIns="0" bIns="0" rtlCol="0">
            <a:spAutoFit/>
          </a:bodyPr>
          <a:lstStyle/>
          <a:p>
            <a:r>
              <a:rPr lang="en-GB" sz="17300" dirty="0"/>
              <a:t>“</a:t>
            </a:r>
            <a:endParaRPr lang="en-GB" sz="14400" dirty="0"/>
          </a:p>
        </p:txBody>
      </p:sp>
      <p:sp>
        <p:nvSpPr>
          <p:cNvPr id="16" name="Speech Bubble: Rectangle with Corners Rounded 15">
            <a:extLst>
              <a:ext uri="{FF2B5EF4-FFF2-40B4-BE49-F238E27FC236}">
                <a16:creationId xmlns:a16="http://schemas.microsoft.com/office/drawing/2014/main" id="{24FC4B6B-98A7-4873-8D24-048335767432}"/>
              </a:ext>
            </a:extLst>
          </p:cNvPr>
          <p:cNvSpPr/>
          <p:nvPr/>
        </p:nvSpPr>
        <p:spPr>
          <a:xfrm>
            <a:off x="7490877" y="2510746"/>
            <a:ext cx="4259942" cy="1454150"/>
          </a:xfrm>
          <a:prstGeom prst="wedgeRoundRectCallout">
            <a:avLst>
              <a:gd name="adj1" fmla="val -53810"/>
              <a:gd name="adj2" fmla="val -4402"/>
              <a:gd name="adj3" fmla="val 16667"/>
            </a:avLst>
          </a:prstGeom>
          <a:solidFill>
            <a:schemeClr val="bg1"/>
          </a:solidFill>
        </p:spPr>
        <p:txBody>
          <a:bodyPr rtlCol="0" anchor="ctr"/>
          <a:lstStyle/>
          <a:p>
            <a:pPr>
              <a:spcAft>
                <a:spcPts val="600"/>
              </a:spcAft>
            </a:pPr>
            <a:r>
              <a:rPr lang="en-GB" sz="1200" i="1" dirty="0"/>
              <a:t>I think this virus has brought together communities in a way not seen since the war. I hope this will continue on and people will look out for each other going forward.</a:t>
            </a:r>
          </a:p>
          <a:p>
            <a:pPr algn="r">
              <a:spcAft>
                <a:spcPts val="600"/>
              </a:spcAft>
            </a:pPr>
            <a:r>
              <a:rPr lang="en-GB" sz="1400" dirty="0"/>
              <a:t>Male, Family, South</a:t>
            </a:r>
          </a:p>
        </p:txBody>
      </p:sp>
      <p:pic>
        <p:nvPicPr>
          <p:cNvPr id="13" name="Graphic 12" descr="Circles with lines">
            <a:extLst>
              <a:ext uri="{FF2B5EF4-FFF2-40B4-BE49-F238E27FC236}">
                <a16:creationId xmlns:a16="http://schemas.microsoft.com/office/drawing/2014/main" id="{652C6630-A638-40E6-8D9E-3F6A974C17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91165" y="88097"/>
            <a:ext cx="938540" cy="938540"/>
          </a:xfrm>
          <a:prstGeom prst="rect">
            <a:avLst/>
          </a:prstGeom>
        </p:spPr>
      </p:pic>
      <p:sp>
        <p:nvSpPr>
          <p:cNvPr id="5" name="Slide Number Placeholder 4">
            <a:extLst>
              <a:ext uri="{FF2B5EF4-FFF2-40B4-BE49-F238E27FC236}">
                <a16:creationId xmlns:a16="http://schemas.microsoft.com/office/drawing/2014/main" id="{7EAA1972-A7C4-4964-9D8D-1FC1DB272D1B}"/>
              </a:ext>
            </a:extLst>
          </p:cNvPr>
          <p:cNvSpPr>
            <a:spLocks noGrp="1"/>
          </p:cNvSpPr>
          <p:nvPr>
            <p:ph type="sldNum" sz="quarter" idx="10"/>
          </p:nvPr>
        </p:nvSpPr>
        <p:spPr/>
        <p:txBody>
          <a:bodyPr/>
          <a:lstStyle/>
          <a:p>
            <a:fld id="{4034BEE3-566C-4068-A777-C3A4762E861B}" type="slidenum">
              <a:rPr lang="en-GB" smtClean="0"/>
              <a:pPr/>
              <a:t>11</a:t>
            </a:fld>
            <a:endParaRPr lang="en-GB"/>
          </a:p>
        </p:txBody>
      </p:sp>
    </p:spTree>
    <p:extLst>
      <p:ext uri="{BB962C8B-B14F-4D97-AF65-F5344CB8AC3E}">
        <p14:creationId xmlns:p14="http://schemas.microsoft.com/office/powerpoint/2010/main" val="292528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8" name="Straight Connector 67">
            <a:extLst>
              <a:ext uri="{FF2B5EF4-FFF2-40B4-BE49-F238E27FC236}">
                <a16:creationId xmlns:a16="http://schemas.microsoft.com/office/drawing/2014/main" id="{41989D7B-9A58-44FB-B373-09BBA3059759}"/>
              </a:ext>
            </a:extLst>
          </p:cNvPr>
          <p:cNvCxnSpPr>
            <a:cxnSpLocks/>
          </p:cNvCxnSpPr>
          <p:nvPr/>
        </p:nvCxnSpPr>
        <p:spPr>
          <a:xfrm rot="5400000">
            <a:off x="6469535" y="2952841"/>
            <a:ext cx="1161474"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r>
              <a:rPr lang="en-GB" dirty="0">
                <a:highlight>
                  <a:srgbClr val="FFFFFF"/>
                </a:highlight>
              </a:rPr>
              <a:t>Remote / flexi working was seen as central to maintain these behaviours </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12</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60364" y="910800"/>
            <a:ext cx="10496549" cy="642940"/>
          </a:xfrm>
        </p:spPr>
        <p:txBody>
          <a:bodyPr/>
          <a:lstStyle/>
          <a:p>
            <a:r>
              <a:rPr lang="en-GB" sz="1800" i="1" dirty="0">
                <a:solidFill>
                  <a:schemeClr val="accent4">
                    <a:lumMod val="75000"/>
                  </a:schemeClr>
                </a:solidFill>
                <a:highlight>
                  <a:srgbClr val="FFFFFF"/>
                </a:highlight>
              </a:rPr>
              <a:t>New ways of working facilitated better wellbeing whilst being linked to wider societal benefits, but people do not feel the ability to continue working flexibly is within their control</a:t>
            </a:r>
            <a:endParaRPr lang="en-GB" i="1" dirty="0">
              <a:solidFill>
                <a:schemeClr val="accent4">
                  <a:lumMod val="75000"/>
                </a:schemeClr>
              </a:solidFill>
              <a:highlight>
                <a:srgbClr val="FFFFFF"/>
              </a:highlight>
            </a:endParaRPr>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sp>
        <p:nvSpPr>
          <p:cNvPr id="45" name="TextBox 44">
            <a:extLst>
              <a:ext uri="{FF2B5EF4-FFF2-40B4-BE49-F238E27FC236}">
                <a16:creationId xmlns:a16="http://schemas.microsoft.com/office/drawing/2014/main" id="{61D058A3-36EA-4C28-963D-1F007C016364}"/>
              </a:ext>
            </a:extLst>
          </p:cNvPr>
          <p:cNvSpPr txBox="1"/>
          <p:nvPr/>
        </p:nvSpPr>
        <p:spPr>
          <a:xfrm>
            <a:off x="359999" y="2171178"/>
            <a:ext cx="5864338" cy="3447098"/>
          </a:xfrm>
          <a:prstGeom prst="rect">
            <a:avLst/>
          </a:prstGeom>
          <a:noFill/>
        </p:spPr>
        <p:txBody>
          <a:bodyPr wrap="square" lIns="0" tIns="0" rIns="0" bIns="0" rtlCol="0">
            <a:spAutoFit/>
          </a:bodyPr>
          <a:lstStyle/>
          <a:p>
            <a:r>
              <a:rPr lang="en-GB" sz="1400" dirty="0"/>
              <a:t>Many felt the ability to maintain behaviours linked to better wellbeing, </a:t>
            </a:r>
            <a:r>
              <a:rPr lang="en-GB" sz="1400" b="1" dirty="0"/>
              <a:t>rested on continuing to work remotely and / or flexibly</a:t>
            </a:r>
            <a:r>
              <a:rPr lang="en-GB" sz="1400" dirty="0"/>
              <a:t>.</a:t>
            </a:r>
          </a:p>
          <a:p>
            <a:endParaRPr lang="en-GB" sz="1400" dirty="0"/>
          </a:p>
          <a:p>
            <a:r>
              <a:rPr lang="en-GB" sz="1400" dirty="0"/>
              <a:t>This was driven by the view that these </a:t>
            </a:r>
            <a:r>
              <a:rPr lang="en-GB" sz="1400" b="1" dirty="0"/>
              <a:t>new ways of working provided the time and opportunity to more easily integrate non-work related activities into their live</a:t>
            </a:r>
            <a:r>
              <a:rPr lang="en-GB" sz="1400" dirty="0"/>
              <a:t>s, such as spending time outdoors and with family.</a:t>
            </a:r>
          </a:p>
          <a:p>
            <a:endParaRPr lang="en-GB" sz="1400" dirty="0"/>
          </a:p>
          <a:p>
            <a:r>
              <a:rPr lang="en-GB" sz="1400" dirty="0"/>
              <a:t>Participants therefore envisaged a future ‘normal’ where </a:t>
            </a:r>
            <a:r>
              <a:rPr lang="en-GB" sz="1400" b="1" dirty="0"/>
              <a:t>working from home, at least a few days a week, becomes the norm</a:t>
            </a:r>
            <a:r>
              <a:rPr lang="en-GB" sz="1400" dirty="0"/>
              <a:t>.  </a:t>
            </a:r>
          </a:p>
          <a:p>
            <a:endParaRPr lang="en-GB" sz="1400" dirty="0"/>
          </a:p>
          <a:p>
            <a:r>
              <a:rPr lang="en-GB" sz="1400" dirty="0"/>
              <a:t>Less commuting was also felt to provide wider societal benefits with </a:t>
            </a:r>
            <a:r>
              <a:rPr lang="en-GB" sz="1400" b="1" dirty="0"/>
              <a:t>Covid-19 showing that what is good for people can be also good for business, the environment and society</a:t>
            </a:r>
            <a:r>
              <a:rPr lang="en-GB" sz="1400" dirty="0"/>
              <a:t>. </a:t>
            </a:r>
          </a:p>
          <a:p>
            <a:endParaRPr lang="en-GB" sz="1400" dirty="0"/>
          </a:p>
          <a:p>
            <a:r>
              <a:rPr lang="en-GB" sz="1400" dirty="0"/>
              <a:t>However, many doubted their ability to continue working from home in the long-term as this would </a:t>
            </a:r>
            <a:r>
              <a:rPr lang="en-GB" sz="1400" b="1" dirty="0"/>
              <a:t>depend on their employers’ policies</a:t>
            </a:r>
            <a:r>
              <a:rPr lang="en-GB" sz="1400" dirty="0"/>
              <a:t>.</a:t>
            </a:r>
          </a:p>
        </p:txBody>
      </p:sp>
      <p:cxnSp>
        <p:nvCxnSpPr>
          <p:cNvPr id="46" name="Straight Connector 45">
            <a:extLst>
              <a:ext uri="{FF2B5EF4-FFF2-40B4-BE49-F238E27FC236}">
                <a16:creationId xmlns:a16="http://schemas.microsoft.com/office/drawing/2014/main" id="{B413F000-D7E1-45C8-A56B-5A5BD9BF8551}"/>
              </a:ext>
            </a:extLst>
          </p:cNvPr>
          <p:cNvCxnSpPr>
            <a:cxnSpLocks/>
          </p:cNvCxnSpPr>
          <p:nvPr/>
        </p:nvCxnSpPr>
        <p:spPr>
          <a:xfrm>
            <a:off x="8906431" y="3646290"/>
            <a:ext cx="1161474"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A864932-2846-47CD-8BAB-F9A4C903A077}"/>
              </a:ext>
            </a:extLst>
          </p:cNvPr>
          <p:cNvCxnSpPr>
            <a:cxnSpLocks/>
          </p:cNvCxnSpPr>
          <p:nvPr/>
        </p:nvCxnSpPr>
        <p:spPr>
          <a:xfrm>
            <a:off x="8883972" y="4262266"/>
            <a:ext cx="1161474"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AFE9413-0924-4DBC-BA02-D8B9A4816388}"/>
              </a:ext>
            </a:extLst>
          </p:cNvPr>
          <p:cNvCxnSpPr>
            <a:cxnSpLocks/>
          </p:cNvCxnSpPr>
          <p:nvPr/>
        </p:nvCxnSpPr>
        <p:spPr>
          <a:xfrm>
            <a:off x="8906431" y="4881241"/>
            <a:ext cx="1161474"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4F60CAB-0455-4F68-B031-03A70D614862}"/>
              </a:ext>
            </a:extLst>
          </p:cNvPr>
          <p:cNvCxnSpPr>
            <a:cxnSpLocks/>
          </p:cNvCxnSpPr>
          <p:nvPr/>
        </p:nvCxnSpPr>
        <p:spPr>
          <a:xfrm>
            <a:off x="8906431" y="5478538"/>
            <a:ext cx="1161474"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8459FB-7A80-4251-B441-DD5D051B52BF}"/>
              </a:ext>
            </a:extLst>
          </p:cNvPr>
          <p:cNvCxnSpPr>
            <a:cxnSpLocks/>
          </p:cNvCxnSpPr>
          <p:nvPr/>
        </p:nvCxnSpPr>
        <p:spPr>
          <a:xfrm>
            <a:off x="8890389" y="3028700"/>
            <a:ext cx="1161474"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511D9E7-A3BC-4D6B-87B7-B426DB4C0397}"/>
              </a:ext>
            </a:extLst>
          </p:cNvPr>
          <p:cNvCxnSpPr>
            <a:cxnSpLocks/>
          </p:cNvCxnSpPr>
          <p:nvPr/>
        </p:nvCxnSpPr>
        <p:spPr>
          <a:xfrm>
            <a:off x="8864842" y="2380846"/>
            <a:ext cx="1161474" cy="0"/>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5CC0F7D2-0515-4216-9DC2-B5DF61ED8A28}"/>
              </a:ext>
            </a:extLst>
          </p:cNvPr>
          <p:cNvSpPr/>
          <p:nvPr/>
        </p:nvSpPr>
        <p:spPr bwMode="ltGray">
          <a:xfrm>
            <a:off x="6529134" y="2196796"/>
            <a:ext cx="1113728" cy="777511"/>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Remote or flexible working</a:t>
            </a:r>
          </a:p>
        </p:txBody>
      </p:sp>
      <p:sp>
        <p:nvSpPr>
          <p:cNvPr id="53" name="Rectangle 52">
            <a:extLst>
              <a:ext uri="{FF2B5EF4-FFF2-40B4-BE49-F238E27FC236}">
                <a16:creationId xmlns:a16="http://schemas.microsoft.com/office/drawing/2014/main" id="{CFAF8CF5-5A44-430D-8D42-AFD0E200BDB0}"/>
              </a:ext>
            </a:extLst>
          </p:cNvPr>
          <p:cNvSpPr/>
          <p:nvPr/>
        </p:nvSpPr>
        <p:spPr bwMode="ltGray">
          <a:xfrm>
            <a:off x="6529134" y="3566827"/>
            <a:ext cx="1113728" cy="642940"/>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Less or no</a:t>
            </a:r>
          </a:p>
          <a:p>
            <a:pPr algn="ctr"/>
            <a:r>
              <a:rPr lang="en-GB" sz="1400" dirty="0"/>
              <a:t>commuting</a:t>
            </a:r>
            <a:endParaRPr lang="en-GB" sz="1400" b="0" dirty="0"/>
          </a:p>
        </p:txBody>
      </p:sp>
      <p:sp>
        <p:nvSpPr>
          <p:cNvPr id="54" name="Rectangle 53">
            <a:extLst>
              <a:ext uri="{FF2B5EF4-FFF2-40B4-BE49-F238E27FC236}">
                <a16:creationId xmlns:a16="http://schemas.microsoft.com/office/drawing/2014/main" id="{DD0B1432-CB0F-42F5-8FC7-00A2FB131C68}"/>
              </a:ext>
            </a:extLst>
          </p:cNvPr>
          <p:cNvSpPr/>
          <p:nvPr/>
        </p:nvSpPr>
        <p:spPr bwMode="ltGray">
          <a:xfrm>
            <a:off x="8254217" y="2196796"/>
            <a:ext cx="1329274" cy="46550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More me-time</a:t>
            </a:r>
          </a:p>
        </p:txBody>
      </p:sp>
      <p:sp>
        <p:nvSpPr>
          <p:cNvPr id="55" name="Rectangle 54">
            <a:extLst>
              <a:ext uri="{FF2B5EF4-FFF2-40B4-BE49-F238E27FC236}">
                <a16:creationId xmlns:a16="http://schemas.microsoft.com/office/drawing/2014/main" id="{54853CA9-38E1-4107-8606-96438021B821}"/>
              </a:ext>
            </a:extLst>
          </p:cNvPr>
          <p:cNvSpPr/>
          <p:nvPr/>
        </p:nvSpPr>
        <p:spPr bwMode="ltGray">
          <a:xfrm>
            <a:off x="8254217" y="2844650"/>
            <a:ext cx="1329273" cy="46550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More flexibility</a:t>
            </a:r>
          </a:p>
        </p:txBody>
      </p:sp>
      <p:sp>
        <p:nvSpPr>
          <p:cNvPr id="56" name="Rectangle 55">
            <a:extLst>
              <a:ext uri="{FF2B5EF4-FFF2-40B4-BE49-F238E27FC236}">
                <a16:creationId xmlns:a16="http://schemas.microsoft.com/office/drawing/2014/main" id="{D417B3AF-A04E-40D4-BF88-9FCAADA6D6E7}"/>
              </a:ext>
            </a:extLst>
          </p:cNvPr>
          <p:cNvSpPr/>
          <p:nvPr/>
        </p:nvSpPr>
        <p:spPr bwMode="ltGray">
          <a:xfrm>
            <a:off x="8254218" y="3462240"/>
            <a:ext cx="1353895" cy="46550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Money saved</a:t>
            </a:r>
          </a:p>
        </p:txBody>
      </p:sp>
      <p:sp>
        <p:nvSpPr>
          <p:cNvPr id="57" name="Rectangle 56">
            <a:extLst>
              <a:ext uri="{FF2B5EF4-FFF2-40B4-BE49-F238E27FC236}">
                <a16:creationId xmlns:a16="http://schemas.microsoft.com/office/drawing/2014/main" id="{7ECC9D59-0C71-4004-95B7-5989A688EDD5}"/>
              </a:ext>
            </a:extLst>
          </p:cNvPr>
          <p:cNvSpPr/>
          <p:nvPr/>
        </p:nvSpPr>
        <p:spPr bwMode="ltGray">
          <a:xfrm>
            <a:off x="8258876" y="4078216"/>
            <a:ext cx="1353895" cy="46550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More productive</a:t>
            </a:r>
          </a:p>
        </p:txBody>
      </p:sp>
      <p:sp>
        <p:nvSpPr>
          <p:cNvPr id="58" name="Rectangle 57">
            <a:extLst>
              <a:ext uri="{FF2B5EF4-FFF2-40B4-BE49-F238E27FC236}">
                <a16:creationId xmlns:a16="http://schemas.microsoft.com/office/drawing/2014/main" id="{7A9E28E6-EECB-4A63-A4FC-E0AE0B738770}"/>
              </a:ext>
            </a:extLst>
          </p:cNvPr>
          <p:cNvSpPr/>
          <p:nvPr/>
        </p:nvSpPr>
        <p:spPr bwMode="ltGray">
          <a:xfrm>
            <a:off x="8254217" y="4697191"/>
            <a:ext cx="1329273" cy="46550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Less traffic</a:t>
            </a:r>
          </a:p>
        </p:txBody>
      </p:sp>
      <p:sp>
        <p:nvSpPr>
          <p:cNvPr id="59" name="Rectangle 58">
            <a:extLst>
              <a:ext uri="{FF2B5EF4-FFF2-40B4-BE49-F238E27FC236}">
                <a16:creationId xmlns:a16="http://schemas.microsoft.com/office/drawing/2014/main" id="{C9542CF1-3443-4DAD-8053-6A27B1011D68}"/>
              </a:ext>
            </a:extLst>
          </p:cNvPr>
          <p:cNvSpPr/>
          <p:nvPr/>
        </p:nvSpPr>
        <p:spPr bwMode="ltGray">
          <a:xfrm>
            <a:off x="8254217" y="5314110"/>
            <a:ext cx="1353895" cy="46550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Less ties to London / cities</a:t>
            </a:r>
          </a:p>
        </p:txBody>
      </p:sp>
      <p:sp>
        <p:nvSpPr>
          <p:cNvPr id="60" name="Rectangle 59">
            <a:extLst>
              <a:ext uri="{FF2B5EF4-FFF2-40B4-BE49-F238E27FC236}">
                <a16:creationId xmlns:a16="http://schemas.microsoft.com/office/drawing/2014/main" id="{DF290A20-5563-4F7D-98F1-296FE8535D2D}"/>
              </a:ext>
            </a:extLst>
          </p:cNvPr>
          <p:cNvSpPr/>
          <p:nvPr/>
        </p:nvSpPr>
        <p:spPr bwMode="ltGray">
          <a:xfrm>
            <a:off x="10058398" y="2196796"/>
            <a:ext cx="1650669" cy="46550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Good for physical / mental health</a:t>
            </a:r>
          </a:p>
        </p:txBody>
      </p:sp>
      <p:sp>
        <p:nvSpPr>
          <p:cNvPr id="61" name="Rectangle 60">
            <a:extLst>
              <a:ext uri="{FF2B5EF4-FFF2-40B4-BE49-F238E27FC236}">
                <a16:creationId xmlns:a16="http://schemas.microsoft.com/office/drawing/2014/main" id="{3FF6487D-C95C-4E47-9EF3-B0B629B39418}"/>
              </a:ext>
            </a:extLst>
          </p:cNvPr>
          <p:cNvSpPr/>
          <p:nvPr/>
        </p:nvSpPr>
        <p:spPr bwMode="ltGray">
          <a:xfrm>
            <a:off x="10058397" y="2844650"/>
            <a:ext cx="1650669" cy="46550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Good fo</a:t>
            </a:r>
            <a:r>
              <a:rPr lang="en-GB" sz="1400" dirty="0"/>
              <a:t>r gender equality</a:t>
            </a:r>
            <a:endParaRPr lang="en-GB" sz="1400" b="0" dirty="0"/>
          </a:p>
        </p:txBody>
      </p:sp>
      <p:sp>
        <p:nvSpPr>
          <p:cNvPr id="62" name="Rectangle 61">
            <a:extLst>
              <a:ext uri="{FF2B5EF4-FFF2-40B4-BE49-F238E27FC236}">
                <a16:creationId xmlns:a16="http://schemas.microsoft.com/office/drawing/2014/main" id="{37AADADB-58A2-46EB-A1A9-E42EEC4797B2}"/>
              </a:ext>
            </a:extLst>
          </p:cNvPr>
          <p:cNvSpPr/>
          <p:nvPr/>
        </p:nvSpPr>
        <p:spPr bwMode="ltGray">
          <a:xfrm>
            <a:off x="10083020" y="3462240"/>
            <a:ext cx="1650669" cy="46550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Good for loca</a:t>
            </a:r>
            <a:r>
              <a:rPr lang="en-GB" sz="1400" dirty="0"/>
              <a:t>l community</a:t>
            </a:r>
            <a:endParaRPr lang="en-GB" sz="1400" b="0" dirty="0"/>
          </a:p>
        </p:txBody>
      </p:sp>
      <p:sp>
        <p:nvSpPr>
          <p:cNvPr id="63" name="Rectangle 62">
            <a:extLst>
              <a:ext uri="{FF2B5EF4-FFF2-40B4-BE49-F238E27FC236}">
                <a16:creationId xmlns:a16="http://schemas.microsoft.com/office/drawing/2014/main" id="{098F4661-E136-4B5A-8600-9BDA5D654185}"/>
              </a:ext>
            </a:extLst>
          </p:cNvPr>
          <p:cNvSpPr/>
          <p:nvPr/>
        </p:nvSpPr>
        <p:spPr bwMode="ltGray">
          <a:xfrm>
            <a:off x="10087678" y="4078216"/>
            <a:ext cx="1623551" cy="46550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Good for business</a:t>
            </a:r>
          </a:p>
        </p:txBody>
      </p:sp>
      <p:sp>
        <p:nvSpPr>
          <p:cNvPr id="64" name="Rectangle 63">
            <a:extLst>
              <a:ext uri="{FF2B5EF4-FFF2-40B4-BE49-F238E27FC236}">
                <a16:creationId xmlns:a16="http://schemas.microsoft.com/office/drawing/2014/main" id="{D92C274B-32A8-49AD-9699-14D4FDA11E5A}"/>
              </a:ext>
            </a:extLst>
          </p:cNvPr>
          <p:cNvSpPr/>
          <p:nvPr/>
        </p:nvSpPr>
        <p:spPr bwMode="ltGray">
          <a:xfrm>
            <a:off x="10083019" y="4697191"/>
            <a:ext cx="1626047" cy="46550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Good for the environment</a:t>
            </a:r>
          </a:p>
        </p:txBody>
      </p:sp>
      <p:sp>
        <p:nvSpPr>
          <p:cNvPr id="65" name="Rectangle 64">
            <a:extLst>
              <a:ext uri="{FF2B5EF4-FFF2-40B4-BE49-F238E27FC236}">
                <a16:creationId xmlns:a16="http://schemas.microsoft.com/office/drawing/2014/main" id="{380F193E-29E3-4A69-87B7-C43C07C75614}"/>
              </a:ext>
            </a:extLst>
          </p:cNvPr>
          <p:cNvSpPr/>
          <p:nvPr/>
        </p:nvSpPr>
        <p:spPr bwMode="ltGray">
          <a:xfrm>
            <a:off x="10083019" y="5314110"/>
            <a:ext cx="1623551" cy="465507"/>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0" dirty="0"/>
              <a:t>Good for </a:t>
            </a:r>
          </a:p>
          <a:p>
            <a:pPr algn="ctr"/>
            <a:r>
              <a:rPr lang="en-GB" sz="1400" b="0" dirty="0"/>
              <a:t>levelling up</a:t>
            </a:r>
          </a:p>
        </p:txBody>
      </p:sp>
      <p:sp>
        <p:nvSpPr>
          <p:cNvPr id="67" name="Left Brace 66">
            <a:extLst>
              <a:ext uri="{FF2B5EF4-FFF2-40B4-BE49-F238E27FC236}">
                <a16:creationId xmlns:a16="http://schemas.microsoft.com/office/drawing/2014/main" id="{2A3EB5E9-F3A3-4805-8B51-5DB2764B2B60}"/>
              </a:ext>
            </a:extLst>
          </p:cNvPr>
          <p:cNvSpPr/>
          <p:nvPr/>
        </p:nvSpPr>
        <p:spPr>
          <a:xfrm>
            <a:off x="7828548" y="2196796"/>
            <a:ext cx="289222" cy="3582822"/>
          </a:xfrm>
          <a:prstGeom prst="leftBrac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400"/>
          </a:p>
        </p:txBody>
      </p:sp>
      <p:sp>
        <p:nvSpPr>
          <p:cNvPr id="5" name="Slide Number Placeholder 4">
            <a:extLst>
              <a:ext uri="{FF2B5EF4-FFF2-40B4-BE49-F238E27FC236}">
                <a16:creationId xmlns:a16="http://schemas.microsoft.com/office/drawing/2014/main" id="{A7291608-52A0-4D6E-B7F1-56D6AE3CAADF}"/>
              </a:ext>
            </a:extLst>
          </p:cNvPr>
          <p:cNvSpPr>
            <a:spLocks noGrp="1"/>
          </p:cNvSpPr>
          <p:nvPr>
            <p:ph type="sldNum" sz="quarter" idx="10"/>
          </p:nvPr>
        </p:nvSpPr>
        <p:spPr/>
        <p:txBody>
          <a:bodyPr/>
          <a:lstStyle/>
          <a:p>
            <a:fld id="{4034BEE3-566C-4068-A777-C3A4762E861B}" type="slidenum">
              <a:rPr lang="en-GB" smtClean="0"/>
              <a:pPr/>
              <a:t>12</a:t>
            </a:fld>
            <a:endParaRPr lang="en-GB"/>
          </a:p>
        </p:txBody>
      </p:sp>
    </p:spTree>
    <p:extLst>
      <p:ext uri="{BB962C8B-B14F-4D97-AF65-F5344CB8AC3E}">
        <p14:creationId xmlns:p14="http://schemas.microsoft.com/office/powerpoint/2010/main" val="66216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9B3D839-3197-44D8-90F1-65C68BF7CA7E}"/>
              </a:ext>
            </a:extLst>
          </p:cNvPr>
          <p:cNvSpPr txBox="1">
            <a:spLocks/>
          </p:cNvSpPr>
          <p:nvPr/>
        </p:nvSpPr>
        <p:spPr>
          <a:xfrm>
            <a:off x="359999" y="430718"/>
            <a:ext cx="11466875" cy="403200"/>
          </a:xfrm>
          <a:prstGeom prst="rect">
            <a:avLst/>
          </a:prstGeom>
        </p:spPr>
        <p:txBody>
          <a:bodyPr anchor="t"/>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13</a:t>
            </a:fld>
            <a:endParaRPr lang="en-GB" sz="1000">
              <a:solidFill>
                <a:schemeClr val="bg1"/>
              </a:solidFill>
              <a:latin typeface="Arial"/>
            </a:endParaRPr>
          </a:p>
        </p:txBody>
      </p:sp>
      <p:sp>
        <p:nvSpPr>
          <p:cNvPr id="3" name="Title 2">
            <a:extLst>
              <a:ext uri="{FF2B5EF4-FFF2-40B4-BE49-F238E27FC236}">
                <a16:creationId xmlns:a16="http://schemas.microsoft.com/office/drawing/2014/main" id="{DD369873-AF07-45AF-86D7-C0AEBC3AF436}"/>
              </a:ext>
            </a:extLst>
          </p:cNvPr>
          <p:cNvSpPr>
            <a:spLocks noGrp="1"/>
          </p:cNvSpPr>
          <p:nvPr>
            <p:ph type="title"/>
          </p:nvPr>
        </p:nvSpPr>
        <p:spPr>
          <a:xfrm>
            <a:off x="359999" y="430717"/>
            <a:ext cx="10816001" cy="712457"/>
          </a:xfrm>
        </p:spPr>
        <p:txBody>
          <a:bodyPr/>
          <a:lstStyle/>
          <a:p>
            <a:r>
              <a:rPr lang="en-GB" dirty="0"/>
              <a:t>Participants also recognised the importance of economic recovery</a:t>
            </a:r>
          </a:p>
        </p:txBody>
      </p:sp>
      <p:sp>
        <p:nvSpPr>
          <p:cNvPr id="4" name="Text Placeholder 3">
            <a:extLst>
              <a:ext uri="{FF2B5EF4-FFF2-40B4-BE49-F238E27FC236}">
                <a16:creationId xmlns:a16="http://schemas.microsoft.com/office/drawing/2014/main" id="{47F7F3A8-08B5-46DB-AFF4-D6B4A13C3D40}"/>
              </a:ext>
            </a:extLst>
          </p:cNvPr>
          <p:cNvSpPr>
            <a:spLocks noGrp="1"/>
          </p:cNvSpPr>
          <p:nvPr>
            <p:ph type="body" sz="quarter" idx="13"/>
          </p:nvPr>
        </p:nvSpPr>
        <p:spPr>
          <a:xfrm>
            <a:off x="360363" y="903816"/>
            <a:ext cx="10815637" cy="772551"/>
          </a:xfrm>
        </p:spPr>
        <p:txBody>
          <a:bodyPr vert="horz" lIns="0" tIns="0" rIns="0" bIns="0" rtlCol="0" anchor="t">
            <a:noAutofit/>
          </a:bodyPr>
          <a:lstStyle/>
          <a:p>
            <a:r>
              <a:rPr lang="en-GB" sz="1800" i="1" dirty="0">
                <a:solidFill>
                  <a:schemeClr val="accent4">
                    <a:lumMod val="75000"/>
                  </a:schemeClr>
                </a:solidFill>
                <a:highlight>
                  <a:srgbClr val="FFFFFF"/>
                </a:highlight>
              </a:rPr>
              <a:t>The UK’s economic recovery continued to be a prominent concern and was seen as a key priority for the country, with a key question being how to rebuild the economy in a way that supports better wellbeing</a:t>
            </a:r>
          </a:p>
        </p:txBody>
      </p:sp>
      <p:pic>
        <p:nvPicPr>
          <p:cNvPr id="19" name="Graphic 18">
            <a:extLst>
              <a:ext uri="{FF2B5EF4-FFF2-40B4-BE49-F238E27FC236}">
                <a16:creationId xmlns:a16="http://schemas.microsoft.com/office/drawing/2014/main" id="{FBB3242A-1639-4E13-8F33-E7F4F21337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5363" y="266875"/>
            <a:ext cx="381000" cy="876300"/>
          </a:xfrm>
          <a:prstGeom prst="rect">
            <a:avLst/>
          </a:prstGeom>
        </p:spPr>
      </p:pic>
      <p:graphicFrame>
        <p:nvGraphicFramePr>
          <p:cNvPr id="16" name="Chart 15">
            <a:extLst>
              <a:ext uri="{FF2B5EF4-FFF2-40B4-BE49-F238E27FC236}">
                <a16:creationId xmlns:a16="http://schemas.microsoft.com/office/drawing/2014/main" id="{CAC1E857-4E35-4232-98E5-95785B9BC87B}"/>
              </a:ext>
            </a:extLst>
          </p:cNvPr>
          <p:cNvGraphicFramePr>
            <a:graphicFrameLocks/>
          </p:cNvGraphicFramePr>
          <p:nvPr>
            <p:extLst>
              <p:ext uri="{D42A27DB-BD31-4B8C-83A1-F6EECF244321}">
                <p14:modId xmlns:p14="http://schemas.microsoft.com/office/powerpoint/2010/main" val="3182157326"/>
              </p:ext>
            </p:extLst>
          </p:nvPr>
        </p:nvGraphicFramePr>
        <p:xfrm>
          <a:off x="125506" y="2057399"/>
          <a:ext cx="12066494" cy="4023344"/>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
            <a:extLst>
              <a:ext uri="{FF2B5EF4-FFF2-40B4-BE49-F238E27FC236}">
                <a16:creationId xmlns:a16="http://schemas.microsoft.com/office/drawing/2014/main" id="{6924A818-04BE-4F17-98D6-4D7FADAE74EE}"/>
              </a:ext>
            </a:extLst>
          </p:cNvPr>
          <p:cNvSpPr txBox="1"/>
          <p:nvPr/>
        </p:nvSpPr>
        <p:spPr>
          <a:xfrm>
            <a:off x="453013" y="2571050"/>
            <a:ext cx="1332122" cy="338554"/>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t>Announcement: UK is “past the peak”</a:t>
            </a:r>
          </a:p>
        </p:txBody>
      </p:sp>
      <p:cxnSp>
        <p:nvCxnSpPr>
          <p:cNvPr id="18" name="Straight Connector 17">
            <a:extLst>
              <a:ext uri="{FF2B5EF4-FFF2-40B4-BE49-F238E27FC236}">
                <a16:creationId xmlns:a16="http://schemas.microsoft.com/office/drawing/2014/main" id="{D6403DD3-0A18-4E75-A2C0-462E67EDEA7D}"/>
              </a:ext>
            </a:extLst>
          </p:cNvPr>
          <p:cNvCxnSpPr/>
          <p:nvPr/>
        </p:nvCxnSpPr>
        <p:spPr>
          <a:xfrm>
            <a:off x="1031768" y="2936104"/>
            <a:ext cx="0" cy="2510436"/>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BFB6AD9-2086-4EA7-BA74-C6EA035772D3}"/>
              </a:ext>
            </a:extLst>
          </p:cNvPr>
          <p:cNvCxnSpPr>
            <a:cxnSpLocks/>
          </p:cNvCxnSpPr>
          <p:nvPr/>
        </p:nvCxnSpPr>
        <p:spPr>
          <a:xfrm>
            <a:off x="5716061" y="3039284"/>
            <a:ext cx="0" cy="2375172"/>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1" name="TextBox 1">
            <a:extLst>
              <a:ext uri="{FF2B5EF4-FFF2-40B4-BE49-F238E27FC236}">
                <a16:creationId xmlns:a16="http://schemas.microsoft.com/office/drawing/2014/main" id="{9D117171-8778-4C5C-BD77-A3CA0F50B222}"/>
              </a:ext>
            </a:extLst>
          </p:cNvPr>
          <p:cNvSpPr txBox="1"/>
          <p:nvPr/>
        </p:nvSpPr>
        <p:spPr>
          <a:xfrm>
            <a:off x="5242504" y="2531453"/>
            <a:ext cx="1332122" cy="507831"/>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b="1" dirty="0"/>
              <a:t>Announcement: reopening of non-essential shops</a:t>
            </a:r>
          </a:p>
        </p:txBody>
      </p:sp>
      <p:sp>
        <p:nvSpPr>
          <p:cNvPr id="6" name="Slide Number Placeholder 5">
            <a:extLst>
              <a:ext uri="{FF2B5EF4-FFF2-40B4-BE49-F238E27FC236}">
                <a16:creationId xmlns:a16="http://schemas.microsoft.com/office/drawing/2014/main" id="{35FD9826-C363-4BD7-BA86-03FE041FAA0D}"/>
              </a:ext>
            </a:extLst>
          </p:cNvPr>
          <p:cNvSpPr>
            <a:spLocks noGrp="1"/>
          </p:cNvSpPr>
          <p:nvPr>
            <p:ph type="sldNum" sz="quarter" idx="10"/>
          </p:nvPr>
        </p:nvSpPr>
        <p:spPr/>
        <p:txBody>
          <a:bodyPr/>
          <a:lstStyle/>
          <a:p>
            <a:fld id="{4034BEE3-566C-4068-A777-C3A4762E861B}" type="slidenum">
              <a:rPr lang="en-GB" smtClean="0"/>
              <a:pPr/>
              <a:t>13</a:t>
            </a:fld>
            <a:endParaRPr lang="en-GB"/>
          </a:p>
        </p:txBody>
      </p:sp>
    </p:spTree>
    <p:extLst>
      <p:ext uri="{BB962C8B-B14F-4D97-AF65-F5344CB8AC3E}">
        <p14:creationId xmlns:p14="http://schemas.microsoft.com/office/powerpoint/2010/main" val="283828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r>
              <a:rPr lang="en-GB" dirty="0"/>
              <a:t>The government was felt to play a key role in facilitating a ‘new normal’</a:t>
            </a:r>
          </a:p>
        </p:txBody>
      </p:sp>
      <p:sp>
        <p:nvSpPr>
          <p:cNvPr id="5" name="Content Placeholder 4">
            <a:extLst>
              <a:ext uri="{FF2B5EF4-FFF2-40B4-BE49-F238E27FC236}">
                <a16:creationId xmlns:a16="http://schemas.microsoft.com/office/drawing/2014/main" id="{B53AB2BE-8554-46DC-A81F-AE63A1BFD0A3}"/>
              </a:ext>
            </a:extLst>
          </p:cNvPr>
          <p:cNvSpPr>
            <a:spLocks noGrp="1"/>
          </p:cNvSpPr>
          <p:nvPr>
            <p:ph sz="quarter" idx="12"/>
          </p:nvPr>
        </p:nvSpPr>
        <p:spPr>
          <a:xfrm>
            <a:off x="360362" y="2052544"/>
            <a:ext cx="6627291" cy="3999600"/>
          </a:xfrm>
        </p:spPr>
        <p:txBody>
          <a:bodyPr anchor="ctr"/>
          <a:lstStyle/>
          <a:p>
            <a:pPr marL="0" lvl="1" indent="0">
              <a:spcAft>
                <a:spcPts val="300"/>
              </a:spcAft>
              <a:buSzPct val="100000"/>
              <a:buNone/>
            </a:pPr>
            <a:r>
              <a:rPr lang="en-GB" sz="1400" dirty="0"/>
              <a:t>People felt </a:t>
            </a:r>
            <a:r>
              <a:rPr lang="en-GB" sz="1400" b="1" dirty="0"/>
              <a:t>government support was needed to maintain the positive outcomes and healthier behaviours stemming from Covid-19</a:t>
            </a:r>
            <a:r>
              <a:rPr lang="en-GB" sz="1400" dirty="0"/>
              <a:t>, particularly in relation to home-working, as they require structural changes and employer support. </a:t>
            </a:r>
          </a:p>
          <a:p>
            <a:pPr marL="0" lvl="1" indent="0">
              <a:spcAft>
                <a:spcPts val="300"/>
              </a:spcAft>
              <a:buSzPct val="100000"/>
              <a:buNone/>
            </a:pPr>
            <a:r>
              <a:rPr lang="en-GB" sz="1400" dirty="0"/>
              <a:t>They therefore wanted the government to seize the moment and see the pandemic as an opportunity to look forward (not back) by </a:t>
            </a:r>
            <a:r>
              <a:rPr lang="en-GB" sz="1400" b="1" dirty="0"/>
              <a:t>creating a vision and policies that facilitate both economic recovery and better wellbeing</a:t>
            </a:r>
            <a:r>
              <a:rPr lang="en-GB" sz="1400" dirty="0"/>
              <a:t>. </a:t>
            </a:r>
          </a:p>
          <a:p>
            <a:pPr marL="0" lvl="1" indent="0">
              <a:spcAft>
                <a:spcPts val="300"/>
              </a:spcAft>
              <a:buSzPct val="100000"/>
              <a:buNone/>
            </a:pPr>
            <a:r>
              <a:rPr lang="en-GB" sz="1400" dirty="0"/>
              <a:t>However, messages encouraging people to go back the office suggested to participants that </a:t>
            </a:r>
            <a:r>
              <a:rPr lang="en-GB" sz="1400" b="1" dirty="0"/>
              <a:t>the government will support a return to the status quo</a:t>
            </a:r>
            <a:r>
              <a:rPr lang="en-GB" sz="1400" dirty="0"/>
              <a:t>. </a:t>
            </a:r>
          </a:p>
          <a:p>
            <a:pPr marL="0" lvl="1" indent="0">
              <a:spcAft>
                <a:spcPts val="300"/>
              </a:spcAft>
              <a:buSzPct val="100000"/>
              <a:buNone/>
            </a:pPr>
            <a:r>
              <a:rPr lang="en-GB" sz="1400" dirty="0"/>
              <a:t>Moreover, with </a:t>
            </a:r>
            <a:r>
              <a:rPr lang="en-GB" sz="1400" b="1" dirty="0"/>
              <a:t>post-lockdown policies being viewed as confusing, inconsistent and reactive</a:t>
            </a:r>
            <a:r>
              <a:rPr lang="en-GB" sz="1400" dirty="0"/>
              <a:t>, many were sceptical the government would provide the longer-term, holistic vision and clarity they felt was needed to facilitate a new normal.</a:t>
            </a:r>
          </a:p>
          <a:p>
            <a:pPr marL="0" lvl="1" indent="0">
              <a:spcAft>
                <a:spcPts val="300"/>
              </a:spcAft>
              <a:buSzPct val="100000"/>
              <a:buNone/>
            </a:pPr>
            <a:r>
              <a:rPr lang="en-GB" sz="1400" dirty="0"/>
              <a:t>As a result, whilst they hoped for a new and improved ‘normal’, </a:t>
            </a:r>
            <a:r>
              <a:rPr lang="en-GB" sz="1400" b="1" dirty="0"/>
              <a:t>many were pessimistic</a:t>
            </a:r>
            <a:r>
              <a:rPr lang="en-GB" sz="1400" dirty="0"/>
              <a:t> and expected (or were already experiencing) a return to their old ways.</a:t>
            </a:r>
          </a:p>
          <a:p>
            <a:pPr marL="0" lvl="1" indent="0">
              <a:spcAft>
                <a:spcPts val="300"/>
              </a:spcAft>
              <a:buSzPct val="100000"/>
              <a:buNone/>
            </a:pPr>
            <a:endParaRPr lang="en-GB" sz="1400"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14</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60363" y="910800"/>
            <a:ext cx="10496550" cy="593114"/>
          </a:xfrm>
        </p:spPr>
        <p:txBody>
          <a:bodyPr/>
          <a:lstStyle/>
          <a:p>
            <a:r>
              <a:rPr lang="en-GB" sz="1800" i="1" dirty="0">
                <a:solidFill>
                  <a:schemeClr val="accent4">
                    <a:lumMod val="75000"/>
                  </a:schemeClr>
                </a:solidFill>
              </a:rPr>
              <a:t>Many wanted the government to offer a vision for the future that fuels economic recovery whilst retaining the positive outcomes of Covid-19, with clearer and stronger leadership felt to be required</a:t>
            </a:r>
            <a:endParaRPr lang="en-GB" i="1" dirty="0">
              <a:solidFill>
                <a:schemeClr val="accent4">
                  <a:lumMod val="75000"/>
                </a:schemeClr>
              </a:solidFill>
            </a:endParaRPr>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sp>
        <p:nvSpPr>
          <p:cNvPr id="12" name="Speech Bubble: Rectangle with Corners Rounded 11">
            <a:extLst>
              <a:ext uri="{FF2B5EF4-FFF2-40B4-BE49-F238E27FC236}">
                <a16:creationId xmlns:a16="http://schemas.microsoft.com/office/drawing/2014/main" id="{B803D4B1-AABF-4392-ADA9-35ECC2AD8E9F}"/>
              </a:ext>
            </a:extLst>
          </p:cNvPr>
          <p:cNvSpPr/>
          <p:nvPr/>
        </p:nvSpPr>
        <p:spPr>
          <a:xfrm>
            <a:off x="7713563" y="4214317"/>
            <a:ext cx="4259942" cy="1454150"/>
          </a:xfrm>
          <a:prstGeom prst="wedgeRoundRectCallout">
            <a:avLst>
              <a:gd name="adj1" fmla="val -53810"/>
              <a:gd name="adj2" fmla="val -4402"/>
              <a:gd name="adj3" fmla="val 16667"/>
            </a:avLst>
          </a:prstGeom>
          <a:solidFill>
            <a:schemeClr val="bg1"/>
          </a:solidFill>
        </p:spPr>
        <p:txBody>
          <a:bodyPr rtlCol="0" anchor="ctr"/>
          <a:lstStyle/>
          <a:p>
            <a:pPr>
              <a:spcAft>
                <a:spcPts val="600"/>
              </a:spcAft>
            </a:pPr>
            <a:r>
              <a:rPr lang="en-GB" sz="1200" i="1" dirty="0"/>
              <a:t>At the end of the day, I don’t think many opportunities will be followed up... Nobody is brave enough to devise a completely new strategy for the country… instead, we will probably get what we always get – a succession of sticking plasters… If that cycle were to be broken, in 20 years… we could be like some of those countries we look at with envy, such as Denmark or New Zealand.</a:t>
            </a:r>
          </a:p>
          <a:p>
            <a:pPr algn="r">
              <a:spcAft>
                <a:spcPts val="600"/>
              </a:spcAft>
            </a:pPr>
            <a:r>
              <a:rPr lang="en-GB" sz="1400" dirty="0"/>
              <a:t>Female, 60+, South</a:t>
            </a:r>
          </a:p>
        </p:txBody>
      </p:sp>
      <p:sp>
        <p:nvSpPr>
          <p:cNvPr id="13" name="Speech Bubble: Rectangle with Corners Rounded 12">
            <a:extLst>
              <a:ext uri="{FF2B5EF4-FFF2-40B4-BE49-F238E27FC236}">
                <a16:creationId xmlns:a16="http://schemas.microsoft.com/office/drawing/2014/main" id="{333E1ABE-B102-4A5A-A347-704687D5F6BE}"/>
              </a:ext>
            </a:extLst>
          </p:cNvPr>
          <p:cNvSpPr/>
          <p:nvPr/>
        </p:nvSpPr>
        <p:spPr>
          <a:xfrm>
            <a:off x="7694513" y="2241762"/>
            <a:ext cx="4259942" cy="1673608"/>
          </a:xfrm>
          <a:prstGeom prst="wedgeRoundRectCallout">
            <a:avLst>
              <a:gd name="adj1" fmla="val -53810"/>
              <a:gd name="adj2" fmla="val -4402"/>
              <a:gd name="adj3" fmla="val 16667"/>
            </a:avLst>
          </a:prstGeom>
          <a:solidFill>
            <a:schemeClr val="bg1"/>
          </a:solidFill>
        </p:spPr>
        <p:txBody>
          <a:bodyPr rtlCol="0" anchor="ctr"/>
          <a:lstStyle/>
          <a:p>
            <a:pPr algn="just">
              <a:spcAft>
                <a:spcPts val="600"/>
              </a:spcAft>
            </a:pPr>
            <a:r>
              <a:rPr lang="en-GB" sz="1200" i="1" dirty="0"/>
              <a:t>I would like to go back to a better normal where working from home is the new norm… commute only 2 days a week, work more flexibly, more family time will be given… I would love my life to be like that but it’s dependent sadly on the job situation [his employer].</a:t>
            </a:r>
          </a:p>
          <a:p>
            <a:pPr algn="r">
              <a:spcAft>
                <a:spcPts val="600"/>
              </a:spcAft>
            </a:pPr>
            <a:r>
              <a:rPr lang="en-GB" sz="1400" dirty="0">
                <a:latin typeface="+mj-lt"/>
              </a:rPr>
              <a:t>Male, Family, London</a:t>
            </a:r>
            <a:endParaRPr lang="en-GB" sz="1200" dirty="0">
              <a:latin typeface="+mj-lt"/>
              <a:cs typeface="Arial"/>
            </a:endParaRPr>
          </a:p>
        </p:txBody>
      </p:sp>
      <p:sp>
        <p:nvSpPr>
          <p:cNvPr id="14" name="TextBox 13">
            <a:extLst>
              <a:ext uri="{FF2B5EF4-FFF2-40B4-BE49-F238E27FC236}">
                <a16:creationId xmlns:a16="http://schemas.microsoft.com/office/drawing/2014/main" id="{F114A8CB-BE5F-4EF0-BADE-636D34372770}"/>
              </a:ext>
            </a:extLst>
          </p:cNvPr>
          <p:cNvSpPr txBox="1"/>
          <p:nvPr/>
        </p:nvSpPr>
        <p:spPr>
          <a:xfrm>
            <a:off x="7092630" y="1331488"/>
            <a:ext cx="2057400" cy="2662267"/>
          </a:xfrm>
          <a:prstGeom prst="rect">
            <a:avLst/>
          </a:prstGeom>
          <a:noFill/>
        </p:spPr>
        <p:txBody>
          <a:bodyPr wrap="square" lIns="0" tIns="0" rIns="0" bIns="0" rtlCol="0">
            <a:spAutoFit/>
          </a:bodyPr>
          <a:lstStyle/>
          <a:p>
            <a:r>
              <a:rPr lang="en-GB" sz="17300"/>
              <a:t>“</a:t>
            </a:r>
            <a:endParaRPr lang="en-GB" sz="14400"/>
          </a:p>
        </p:txBody>
      </p:sp>
      <p:sp>
        <p:nvSpPr>
          <p:cNvPr id="6" name="Slide Number Placeholder 5">
            <a:extLst>
              <a:ext uri="{FF2B5EF4-FFF2-40B4-BE49-F238E27FC236}">
                <a16:creationId xmlns:a16="http://schemas.microsoft.com/office/drawing/2014/main" id="{B508B5A0-3FBB-4CDD-8BD6-B43F7FC5F537}"/>
              </a:ext>
            </a:extLst>
          </p:cNvPr>
          <p:cNvSpPr>
            <a:spLocks noGrp="1"/>
          </p:cNvSpPr>
          <p:nvPr>
            <p:ph type="sldNum" sz="quarter" idx="10"/>
          </p:nvPr>
        </p:nvSpPr>
        <p:spPr/>
        <p:txBody>
          <a:bodyPr/>
          <a:lstStyle/>
          <a:p>
            <a:fld id="{4034BEE3-566C-4068-A777-C3A4762E861B}" type="slidenum">
              <a:rPr lang="en-GB" smtClean="0"/>
              <a:pPr/>
              <a:t>14</a:t>
            </a:fld>
            <a:endParaRPr lang="en-GB"/>
          </a:p>
        </p:txBody>
      </p:sp>
    </p:spTree>
    <p:extLst>
      <p:ext uri="{BB962C8B-B14F-4D97-AF65-F5344CB8AC3E}">
        <p14:creationId xmlns:p14="http://schemas.microsoft.com/office/powerpoint/2010/main" val="34431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r>
              <a:rPr lang="en-GB" dirty="0"/>
              <a:t>An opportunity to marry public priorities with policy objectives?</a:t>
            </a:r>
          </a:p>
        </p:txBody>
      </p:sp>
      <p:sp>
        <p:nvSpPr>
          <p:cNvPr id="5" name="Content Placeholder 4">
            <a:extLst>
              <a:ext uri="{FF2B5EF4-FFF2-40B4-BE49-F238E27FC236}">
                <a16:creationId xmlns:a16="http://schemas.microsoft.com/office/drawing/2014/main" id="{B53AB2BE-8554-46DC-A81F-AE63A1BFD0A3}"/>
              </a:ext>
            </a:extLst>
          </p:cNvPr>
          <p:cNvSpPr>
            <a:spLocks noGrp="1"/>
          </p:cNvSpPr>
          <p:nvPr>
            <p:ph sz="quarter" idx="12"/>
          </p:nvPr>
        </p:nvSpPr>
        <p:spPr>
          <a:xfrm>
            <a:off x="360363" y="1861472"/>
            <a:ext cx="5735637" cy="3999600"/>
          </a:xfrm>
        </p:spPr>
        <p:txBody>
          <a:bodyPr anchor="ctr"/>
          <a:lstStyle/>
          <a:p>
            <a:pPr marL="0" lvl="1" indent="0">
              <a:spcAft>
                <a:spcPts val="300"/>
              </a:spcAft>
              <a:buSzPct val="100000"/>
              <a:buNone/>
            </a:pPr>
            <a:r>
              <a:rPr lang="en-GB" sz="1400" dirty="0"/>
              <a:t>Our findings suggest </a:t>
            </a:r>
            <a:r>
              <a:rPr lang="en-GB" sz="1400" b="1" dirty="0"/>
              <a:t>the public mood is currently in line with long term policy goals</a:t>
            </a:r>
            <a:r>
              <a:rPr lang="en-GB" sz="1400" dirty="0"/>
              <a:t>. </a:t>
            </a:r>
          </a:p>
          <a:p>
            <a:pPr marL="0" lvl="1" indent="0">
              <a:spcAft>
                <a:spcPts val="300"/>
              </a:spcAft>
              <a:buSzPct val="100000"/>
              <a:buNone/>
            </a:pPr>
            <a:r>
              <a:rPr lang="en-GB" sz="1400" dirty="0"/>
              <a:t>For example, by showing a positive impact on the environment can occur through changes that benefit individuals (e.g. home-working, cycling more), </a:t>
            </a:r>
            <a:r>
              <a:rPr lang="en-GB" sz="1400" b="1" dirty="0"/>
              <a:t>Covid-19 has increased the salience of environmental issues</a:t>
            </a:r>
            <a:r>
              <a:rPr lang="en-GB" sz="1400" dirty="0"/>
              <a:t>.</a:t>
            </a:r>
          </a:p>
          <a:p>
            <a:pPr marL="0" lvl="1" indent="0">
              <a:spcAft>
                <a:spcPts val="300"/>
              </a:spcAft>
              <a:buSzPct val="100000"/>
              <a:buNone/>
            </a:pPr>
            <a:r>
              <a:rPr lang="en-GB" sz="1400" dirty="0"/>
              <a:t>This indicates an opportunity to link people’s personal priorities to overarching government goals by </a:t>
            </a:r>
            <a:r>
              <a:rPr lang="en-GB" sz="1400" b="1" dirty="0"/>
              <a:t>creating bottom-up, people-led policies that are more likely to drive in behaviour change</a:t>
            </a:r>
            <a:r>
              <a:rPr lang="en-GB" sz="1400" dirty="0"/>
              <a:t>.</a:t>
            </a:r>
          </a:p>
          <a:p>
            <a:pPr marL="0" lvl="1" indent="0">
              <a:spcAft>
                <a:spcPts val="300"/>
              </a:spcAft>
              <a:buSzPct val="100000"/>
              <a:buNone/>
            </a:pPr>
            <a:r>
              <a:rPr lang="en-GB" sz="1400" dirty="0"/>
              <a:t>Whilst policy making in these areas is already taking place, our findings suggest there is a need </a:t>
            </a:r>
            <a:r>
              <a:rPr lang="en-GB" sz="1400" b="1" dirty="0"/>
              <a:t>raise awareness </a:t>
            </a:r>
            <a:r>
              <a:rPr lang="en-GB" sz="1400" dirty="0"/>
              <a:t>of these and to</a:t>
            </a:r>
            <a:r>
              <a:rPr lang="en-GB" sz="1400" b="1" dirty="0"/>
              <a:t> </a:t>
            </a:r>
            <a:r>
              <a:rPr lang="en-GB" sz="1400" dirty="0"/>
              <a:t>join the dots and</a:t>
            </a:r>
            <a:r>
              <a:rPr lang="en-GB" sz="1400" b="1" dirty="0"/>
              <a:t> communicate a holistic vision for Britain.</a:t>
            </a:r>
          </a:p>
          <a:p>
            <a:pPr marL="0" lvl="1" indent="0">
              <a:spcAft>
                <a:spcPts val="300"/>
              </a:spcAft>
              <a:buSzPct val="100000"/>
              <a:buNone/>
            </a:pPr>
            <a:r>
              <a:rPr lang="en-GB" sz="1400" dirty="0"/>
              <a:t>Finally, when considering how to combine economic recovery with better wellbeing, it may be valuable to </a:t>
            </a:r>
            <a:r>
              <a:rPr lang="en-GB" sz="1400" b="1" dirty="0"/>
              <a:t>explore the trade-offs people will make to achieve the optimal balance between wealth and wellbeing.</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15</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60363" y="910800"/>
            <a:ext cx="10496550" cy="648054"/>
          </a:xfrm>
        </p:spPr>
        <p:txBody>
          <a:bodyPr/>
          <a:lstStyle/>
          <a:p>
            <a:r>
              <a:rPr lang="en-GB" sz="1800" i="1" dirty="0">
                <a:solidFill>
                  <a:schemeClr val="accent4">
                    <a:lumMod val="75000"/>
                  </a:schemeClr>
                </a:solidFill>
              </a:rPr>
              <a:t>Findings from Inside Lives suggest there is an opportunity to marry people’s personal priorities with longer-term government policy objectives, which may help to accelerate these agendas</a:t>
            </a:r>
            <a:endParaRPr lang="en-GB" i="1" dirty="0">
              <a:solidFill>
                <a:schemeClr val="accent4">
                  <a:lumMod val="75000"/>
                </a:schemeClr>
              </a:solidFill>
            </a:endParaRPr>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sp>
        <p:nvSpPr>
          <p:cNvPr id="16" name="Rectangle 15">
            <a:extLst>
              <a:ext uri="{FF2B5EF4-FFF2-40B4-BE49-F238E27FC236}">
                <a16:creationId xmlns:a16="http://schemas.microsoft.com/office/drawing/2014/main" id="{505B0FC3-8178-4696-A3A9-7DDACD2DA96F}"/>
              </a:ext>
            </a:extLst>
          </p:cNvPr>
          <p:cNvSpPr/>
          <p:nvPr/>
        </p:nvSpPr>
        <p:spPr bwMode="ltGray">
          <a:xfrm>
            <a:off x="8603559" y="2597298"/>
            <a:ext cx="1043869" cy="1984803"/>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0" dirty="0"/>
              <a:t>Levelling up agenda</a:t>
            </a:r>
          </a:p>
        </p:txBody>
      </p:sp>
      <p:sp>
        <p:nvSpPr>
          <p:cNvPr id="17" name="Rectangle 16">
            <a:extLst>
              <a:ext uri="{FF2B5EF4-FFF2-40B4-BE49-F238E27FC236}">
                <a16:creationId xmlns:a16="http://schemas.microsoft.com/office/drawing/2014/main" id="{6CB4CD60-0CF1-4662-9200-838952784C61}"/>
              </a:ext>
            </a:extLst>
          </p:cNvPr>
          <p:cNvSpPr/>
          <p:nvPr/>
        </p:nvSpPr>
        <p:spPr bwMode="ltGray">
          <a:xfrm>
            <a:off x="7452431" y="2597298"/>
            <a:ext cx="1043869" cy="1984803"/>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t>Net zero</a:t>
            </a:r>
            <a:endParaRPr lang="en-GB" sz="1600" b="0" dirty="0"/>
          </a:p>
        </p:txBody>
      </p:sp>
      <p:sp>
        <p:nvSpPr>
          <p:cNvPr id="19" name="Rectangle 18">
            <a:extLst>
              <a:ext uri="{FF2B5EF4-FFF2-40B4-BE49-F238E27FC236}">
                <a16:creationId xmlns:a16="http://schemas.microsoft.com/office/drawing/2014/main" id="{28571D10-7351-48C9-835B-32AFF6A63E2D}"/>
              </a:ext>
            </a:extLst>
          </p:cNvPr>
          <p:cNvSpPr/>
          <p:nvPr/>
        </p:nvSpPr>
        <p:spPr bwMode="ltGray">
          <a:xfrm>
            <a:off x="6288503" y="2597298"/>
            <a:ext cx="1052428" cy="1984803"/>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0" dirty="0"/>
              <a:t>Economy recovery </a:t>
            </a:r>
          </a:p>
          <a:p>
            <a:pPr algn="ctr"/>
            <a:r>
              <a:rPr lang="en-GB" sz="1600" dirty="0"/>
              <a:t>+</a:t>
            </a:r>
            <a:endParaRPr lang="en-GB" sz="1600" b="0" dirty="0"/>
          </a:p>
          <a:p>
            <a:pPr algn="ctr"/>
            <a:r>
              <a:rPr lang="en-GB" sz="1600" dirty="0"/>
              <a:t>g</a:t>
            </a:r>
            <a:r>
              <a:rPr lang="en-GB" sz="1600" b="0" dirty="0"/>
              <a:t>reater wellbeing</a:t>
            </a:r>
          </a:p>
        </p:txBody>
      </p:sp>
      <p:sp>
        <p:nvSpPr>
          <p:cNvPr id="20" name="Rectangle 19">
            <a:extLst>
              <a:ext uri="{FF2B5EF4-FFF2-40B4-BE49-F238E27FC236}">
                <a16:creationId xmlns:a16="http://schemas.microsoft.com/office/drawing/2014/main" id="{885BA7EE-7CEB-4620-BC78-AA8AF7DB70BA}"/>
              </a:ext>
            </a:extLst>
          </p:cNvPr>
          <p:cNvSpPr/>
          <p:nvPr/>
        </p:nvSpPr>
        <p:spPr bwMode="ltGray">
          <a:xfrm>
            <a:off x="6288502" y="2139764"/>
            <a:ext cx="5603816" cy="357671"/>
          </a:xfrm>
          <a:prstGeom prst="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0" dirty="0">
                <a:solidFill>
                  <a:schemeClr val="accent4">
                    <a:lumMod val="75000"/>
                  </a:schemeClr>
                </a:solidFill>
              </a:rPr>
              <a:t>Example Opportunities</a:t>
            </a:r>
          </a:p>
        </p:txBody>
      </p:sp>
      <p:sp>
        <p:nvSpPr>
          <p:cNvPr id="22" name="Isosceles Triangle 21">
            <a:extLst>
              <a:ext uri="{FF2B5EF4-FFF2-40B4-BE49-F238E27FC236}">
                <a16:creationId xmlns:a16="http://schemas.microsoft.com/office/drawing/2014/main" id="{B58CE571-9206-4827-B420-EFDAAC5B7865}"/>
              </a:ext>
            </a:extLst>
          </p:cNvPr>
          <p:cNvSpPr/>
          <p:nvPr/>
        </p:nvSpPr>
        <p:spPr bwMode="ltGray">
          <a:xfrm flipV="1">
            <a:off x="6288502" y="4679364"/>
            <a:ext cx="5603816" cy="541269"/>
          </a:xfrm>
          <a:prstGeom prst="triangle">
            <a:avLst>
              <a:gd name="adj" fmla="val 49298"/>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sp>
        <p:nvSpPr>
          <p:cNvPr id="23" name="Rectangle 22">
            <a:extLst>
              <a:ext uri="{FF2B5EF4-FFF2-40B4-BE49-F238E27FC236}">
                <a16:creationId xmlns:a16="http://schemas.microsoft.com/office/drawing/2014/main" id="{36D522D2-CA03-4EF5-B3F3-521752026364}"/>
              </a:ext>
            </a:extLst>
          </p:cNvPr>
          <p:cNvSpPr/>
          <p:nvPr/>
        </p:nvSpPr>
        <p:spPr bwMode="ltGray">
          <a:xfrm>
            <a:off x="7618151" y="5366074"/>
            <a:ext cx="2781300" cy="365987"/>
          </a:xfrm>
          <a:prstGeom prst="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0" dirty="0">
                <a:solidFill>
                  <a:schemeClr val="accent4">
                    <a:lumMod val="75000"/>
                  </a:schemeClr>
                </a:solidFill>
              </a:rPr>
              <a:t>Holistic, people-led vision</a:t>
            </a:r>
          </a:p>
        </p:txBody>
      </p:sp>
      <p:sp>
        <p:nvSpPr>
          <p:cNvPr id="32" name="Rectangle 31">
            <a:extLst>
              <a:ext uri="{FF2B5EF4-FFF2-40B4-BE49-F238E27FC236}">
                <a16:creationId xmlns:a16="http://schemas.microsoft.com/office/drawing/2014/main" id="{C6D07C40-8B6D-4179-A919-13B4729DA483}"/>
              </a:ext>
            </a:extLst>
          </p:cNvPr>
          <p:cNvSpPr/>
          <p:nvPr/>
        </p:nvSpPr>
        <p:spPr bwMode="ltGray">
          <a:xfrm>
            <a:off x="9758657" y="2597297"/>
            <a:ext cx="1043870" cy="1984803"/>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0" dirty="0"/>
              <a:t>Reducing obesity</a:t>
            </a:r>
          </a:p>
        </p:txBody>
      </p:sp>
      <p:sp>
        <p:nvSpPr>
          <p:cNvPr id="33" name="Rectangle 32">
            <a:extLst>
              <a:ext uri="{FF2B5EF4-FFF2-40B4-BE49-F238E27FC236}">
                <a16:creationId xmlns:a16="http://schemas.microsoft.com/office/drawing/2014/main" id="{C6AA1FC1-DD10-406C-BB7C-2A7F7E698763}"/>
              </a:ext>
            </a:extLst>
          </p:cNvPr>
          <p:cNvSpPr/>
          <p:nvPr/>
        </p:nvSpPr>
        <p:spPr bwMode="ltGray">
          <a:xfrm>
            <a:off x="10922356" y="2597295"/>
            <a:ext cx="969962" cy="1984803"/>
          </a:xfrm>
          <a:prstGeom prst="rect">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0" dirty="0"/>
              <a:t>Gender equality</a:t>
            </a:r>
          </a:p>
        </p:txBody>
      </p:sp>
      <p:sp>
        <p:nvSpPr>
          <p:cNvPr id="6" name="Slide Number Placeholder 5">
            <a:extLst>
              <a:ext uri="{FF2B5EF4-FFF2-40B4-BE49-F238E27FC236}">
                <a16:creationId xmlns:a16="http://schemas.microsoft.com/office/drawing/2014/main" id="{0070D4FE-C752-436C-B5E3-0C8F0BB636B8}"/>
              </a:ext>
            </a:extLst>
          </p:cNvPr>
          <p:cNvSpPr>
            <a:spLocks noGrp="1"/>
          </p:cNvSpPr>
          <p:nvPr>
            <p:ph type="sldNum" sz="quarter" idx="10"/>
          </p:nvPr>
        </p:nvSpPr>
        <p:spPr/>
        <p:txBody>
          <a:bodyPr/>
          <a:lstStyle/>
          <a:p>
            <a:fld id="{4034BEE3-566C-4068-A777-C3A4762E861B}" type="slidenum">
              <a:rPr lang="en-GB" smtClean="0"/>
              <a:pPr/>
              <a:t>15</a:t>
            </a:fld>
            <a:endParaRPr lang="en-GB"/>
          </a:p>
        </p:txBody>
      </p:sp>
    </p:spTree>
    <p:extLst>
      <p:ext uri="{BB962C8B-B14F-4D97-AF65-F5344CB8AC3E}">
        <p14:creationId xmlns:p14="http://schemas.microsoft.com/office/powerpoint/2010/main" val="428103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holding a camera in front of a mountain&#10;&#10;Description automatically generated">
            <a:extLst>
              <a:ext uri="{FF2B5EF4-FFF2-40B4-BE49-F238E27FC236}">
                <a16:creationId xmlns:a16="http://schemas.microsoft.com/office/drawing/2014/main" id="{02B184DF-2871-49B7-B995-FB805A57982E}"/>
              </a:ext>
            </a:extLst>
          </p:cNvPr>
          <p:cNvPicPr>
            <a:picLocks noChangeAspect="1"/>
          </p:cNvPicPr>
          <p:nvPr/>
        </p:nvPicPr>
        <p:blipFill rotWithShape="1">
          <a:blip r:embed="rId4"/>
          <a:srcRect l="27838" t="2238" r="28305" b="9110"/>
          <a:stretch/>
        </p:blipFill>
        <p:spPr>
          <a:xfrm>
            <a:off x="6845085" y="0"/>
            <a:ext cx="5346915" cy="6857999"/>
          </a:xfrm>
          <a:prstGeom prst="rect">
            <a:avLst/>
          </a:prstGeom>
        </p:spPr>
      </p:pic>
      <p:sp>
        <p:nvSpPr>
          <p:cNvPr id="15" name="Rectangle 14">
            <a:extLst>
              <a:ext uri="{FF2B5EF4-FFF2-40B4-BE49-F238E27FC236}">
                <a16:creationId xmlns:a16="http://schemas.microsoft.com/office/drawing/2014/main" id="{3E242138-D902-4981-A308-61D0BC397DE9}"/>
              </a:ext>
            </a:extLst>
          </p:cNvPr>
          <p:cNvSpPr/>
          <p:nvPr>
            <p:custDataLst>
              <p:tags r:id="rId1"/>
            </p:custDataLst>
          </p:nvPr>
        </p:nvSpPr>
        <p:spPr>
          <a:xfrm flipH="1">
            <a:off x="9906000" y="0"/>
            <a:ext cx="2286000" cy="6858000"/>
          </a:xfrm>
          <a:prstGeom prst="rect">
            <a:avLst/>
          </a:prstGeom>
          <a:gradFill flip="none" rotWithShape="1">
            <a:gsLst>
              <a:gs pos="0">
                <a:srgbClr val="000000">
                  <a:alpha val="30000"/>
                </a:srgbClr>
              </a:gs>
              <a:gs pos="100000">
                <a:srgbClr val="000000">
                  <a:alpha val="0"/>
                </a:srgbClr>
              </a:gs>
            </a:gsLst>
            <a:lin ang="0" scaled="1"/>
            <a:tileRect/>
          </a:gradFill>
        </p:spPr>
        <p:txBody>
          <a:bodyPr rtlCol="0" anchor="ctr"/>
          <a:lstStyle/>
          <a:p>
            <a:pPr algn="ctr"/>
            <a:endParaRPr lang="en-GB"/>
          </a:p>
        </p:txBody>
      </p:sp>
      <p:sp>
        <p:nvSpPr>
          <p:cNvPr id="10" name="Text Placeholder 9">
            <a:extLst>
              <a:ext uri="{FF2B5EF4-FFF2-40B4-BE49-F238E27FC236}">
                <a16:creationId xmlns:a16="http://schemas.microsoft.com/office/drawing/2014/main" id="{37EC80B9-A343-47A2-8509-364F0501DAAE}"/>
              </a:ext>
            </a:extLst>
          </p:cNvPr>
          <p:cNvSpPr>
            <a:spLocks noGrp="1"/>
          </p:cNvSpPr>
          <p:nvPr>
            <p:ph type="body" sz="quarter" idx="14"/>
          </p:nvPr>
        </p:nvSpPr>
        <p:spPr/>
        <p:txBody>
          <a:bodyPr/>
          <a:lstStyle/>
          <a:p>
            <a:r>
              <a:rPr lang="en-GB" sz="1800" dirty="0">
                <a:solidFill>
                  <a:schemeClr val="accent4">
                    <a:lumMod val="75000"/>
                  </a:schemeClr>
                </a:solidFill>
              </a:rPr>
              <a:t>Please get in touch</a:t>
            </a:r>
          </a:p>
        </p:txBody>
      </p:sp>
      <p:sp>
        <p:nvSpPr>
          <p:cNvPr id="6" name="Title 5">
            <a:extLst>
              <a:ext uri="{FF2B5EF4-FFF2-40B4-BE49-F238E27FC236}">
                <a16:creationId xmlns:a16="http://schemas.microsoft.com/office/drawing/2014/main" id="{B3718722-4237-4671-B3F1-4101FC90F2C9}"/>
              </a:ext>
            </a:extLst>
          </p:cNvPr>
          <p:cNvSpPr>
            <a:spLocks noGrp="1"/>
          </p:cNvSpPr>
          <p:nvPr>
            <p:ph type="title"/>
          </p:nvPr>
        </p:nvSpPr>
        <p:spPr>
          <a:xfrm>
            <a:off x="359999" y="430718"/>
            <a:ext cx="11466875" cy="403200"/>
          </a:xfrm>
        </p:spPr>
        <p:txBody>
          <a:bodyPr/>
          <a:lstStyle/>
          <a:p>
            <a:r>
              <a:rPr lang="en-GB" dirty="0"/>
              <a:t>Interested to learn more?</a:t>
            </a:r>
            <a:br>
              <a:rPr lang="en-GB" dirty="0"/>
            </a:br>
            <a:endParaRPr lang="en-GB" dirty="0"/>
          </a:p>
        </p:txBody>
      </p:sp>
      <p:sp>
        <p:nvSpPr>
          <p:cNvPr id="7" name="Content Placeholder 6">
            <a:extLst>
              <a:ext uri="{FF2B5EF4-FFF2-40B4-BE49-F238E27FC236}">
                <a16:creationId xmlns:a16="http://schemas.microsoft.com/office/drawing/2014/main" id="{67810EF5-78B6-4551-8F34-D8F49CD22627}"/>
              </a:ext>
            </a:extLst>
          </p:cNvPr>
          <p:cNvSpPr>
            <a:spLocks noGrp="1"/>
          </p:cNvSpPr>
          <p:nvPr>
            <p:ph sz="quarter" idx="12"/>
          </p:nvPr>
        </p:nvSpPr>
        <p:spPr>
          <a:xfrm>
            <a:off x="360362" y="1710000"/>
            <a:ext cx="6210919" cy="3999600"/>
          </a:xfrm>
        </p:spPr>
        <p:txBody>
          <a:bodyPr/>
          <a:lstStyle/>
          <a:p>
            <a:pPr marL="177800" lvl="2" indent="0">
              <a:spcAft>
                <a:spcPts val="600"/>
              </a:spcAft>
              <a:buSzPct val="100000"/>
              <a:buNone/>
            </a:pPr>
            <a:endParaRPr lang="en-GB" dirty="0"/>
          </a:p>
          <a:p>
            <a:pPr marL="177800" lvl="2" indent="0">
              <a:spcAft>
                <a:spcPts val="600"/>
              </a:spcAft>
              <a:buSzPct val="100000"/>
              <a:buNone/>
            </a:pPr>
            <a:endParaRPr lang="en-GB" i="1" dirty="0"/>
          </a:p>
          <a:p>
            <a:pPr marL="0" lvl="1" indent="-1225">
              <a:spcAft>
                <a:spcPts val="600"/>
              </a:spcAft>
              <a:buSzPct val="100000"/>
              <a:buNone/>
            </a:pPr>
            <a:r>
              <a:rPr lang="en-GB" dirty="0"/>
              <a:t>Please </a:t>
            </a:r>
            <a:r>
              <a:rPr lang="en-GB" dirty="0">
                <a:solidFill>
                  <a:schemeClr val="accent4">
                    <a:lumMod val="75000"/>
                  </a:schemeClr>
                </a:solidFill>
                <a:hlinkClick r:id="rId5">
                  <a:extLst>
                    <a:ext uri="{A12FA001-AC4F-418D-AE19-62706E023703}">
                      <ahyp:hlinkClr xmlns:ahyp="http://schemas.microsoft.com/office/drawing/2018/hyperlinkcolor" xmlns="" val="tx"/>
                    </a:ext>
                  </a:extLst>
                </a:hlinkClick>
              </a:rPr>
              <a:t>get in touch </a:t>
            </a:r>
            <a:r>
              <a:rPr lang="en-GB" dirty="0"/>
              <a:t>to discuss any questions you have or if there are any areas you are interested in exploring further. </a:t>
            </a:r>
          </a:p>
          <a:p>
            <a:pPr marL="0" lvl="1" indent="-1225">
              <a:spcAft>
                <a:spcPts val="600"/>
              </a:spcAft>
              <a:buSzPct val="100000"/>
              <a:buNone/>
            </a:pPr>
            <a:endParaRPr lang="en-GB" dirty="0"/>
          </a:p>
          <a:p>
            <a:pPr marL="0" lvl="1" indent="-1225">
              <a:spcAft>
                <a:spcPts val="600"/>
              </a:spcAft>
              <a:buSzPct val="100000"/>
              <a:buNone/>
            </a:pPr>
            <a:endParaRPr lang="en-GB" i="1" dirty="0"/>
          </a:p>
          <a:p>
            <a:endParaRPr lang="en-GB"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16</a:t>
            </a:fld>
            <a:endParaRPr lang="en-GB" sz="1000">
              <a:solidFill>
                <a:schemeClr val="bg1"/>
              </a:solidFill>
              <a:latin typeface="Arial"/>
            </a:endParaRPr>
          </a:p>
        </p:txBody>
      </p:sp>
      <p:cxnSp>
        <p:nvCxnSpPr>
          <p:cNvPr id="16" name="Straight Connector 15">
            <a:extLst>
              <a:ext uri="{FF2B5EF4-FFF2-40B4-BE49-F238E27FC236}">
                <a16:creationId xmlns:a16="http://schemas.microsoft.com/office/drawing/2014/main" id="{53DDD659-EDC3-4C10-A710-011DEC280EA5}"/>
              </a:ext>
            </a:extLst>
          </p:cNvPr>
          <p:cNvCxnSpPr>
            <a:cxnSpLocks/>
          </p:cNvCxnSpPr>
          <p:nvPr/>
        </p:nvCxnSpPr>
        <p:spPr>
          <a:xfrm flipH="1">
            <a:off x="6845085" y="6115710"/>
            <a:ext cx="4840637"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407DD384-30EE-43AA-94FC-C5AB56D3C728}"/>
              </a:ext>
            </a:extLst>
          </p:cNvPr>
          <p:cNvSpPr>
            <a:spLocks noGrp="1"/>
          </p:cNvSpPr>
          <p:nvPr>
            <p:ph type="sldNum" sz="quarter" idx="10"/>
          </p:nvPr>
        </p:nvSpPr>
        <p:spPr/>
        <p:txBody>
          <a:bodyPr/>
          <a:lstStyle/>
          <a:p>
            <a:fld id="{4034BEE3-566C-4068-A777-C3A4762E861B}" type="slidenum">
              <a:rPr lang="en-GB" smtClean="0"/>
              <a:pPr/>
              <a:t>16</a:t>
            </a:fld>
            <a:endParaRPr lang="en-GB"/>
          </a:p>
        </p:txBody>
      </p:sp>
    </p:spTree>
    <p:extLst>
      <p:ext uri="{BB962C8B-B14F-4D97-AF65-F5344CB8AC3E}">
        <p14:creationId xmlns:p14="http://schemas.microsoft.com/office/powerpoint/2010/main" val="1489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362957" y="5581751"/>
            <a:ext cx="8608292" cy="156133"/>
          </a:xfrm>
          <a:prstGeom prst="rect">
            <a:avLst/>
          </a:prstGeom>
        </p:spPr>
        <p:txBody>
          <a:bodyPr wrap="square" lIns="0" tIns="0" rIns="0" bIns="0">
            <a:spAutoFit/>
          </a:bodyPr>
          <a:lstStyle/>
          <a:p>
            <a:pPr defTabSz="762000" eaLnBrk="0" hangingPunct="0">
              <a:lnSpc>
                <a:spcPct val="110000"/>
              </a:lnSpc>
              <a:buClr>
                <a:srgbClr val="F7911E"/>
              </a:buClr>
              <a:defRPr/>
            </a:pPr>
            <a:r>
              <a:rPr lang="en-US" sz="1000">
                <a:latin typeface="+mj-lt"/>
                <a:cs typeface="Verdana" pitchFamily="34" charset="0"/>
              </a:rPr>
              <a:t>Kantar’s Public Division UK | 4 Millbank, Westminster, London, SW1P 3JA</a:t>
            </a:r>
            <a:r>
              <a:rPr lang="en-US" sz="1000" b="0">
                <a:latin typeface="+mj-lt"/>
                <a:cs typeface="Verdana" pitchFamily="34" charset="0"/>
              </a:rPr>
              <a:t> | www.kantar.com</a:t>
            </a:r>
            <a:endParaRPr lang="en-US" sz="1100" b="0">
              <a:latin typeface="+mj-lt"/>
              <a:cs typeface="Verdana" pitchFamily="34" charset="0"/>
            </a:endParaRPr>
          </a:p>
        </p:txBody>
      </p:sp>
      <p:sp>
        <p:nvSpPr>
          <p:cNvPr id="13" name="TextBox 12"/>
          <p:cNvSpPr txBox="1"/>
          <p:nvPr/>
        </p:nvSpPr>
        <p:spPr>
          <a:xfrm>
            <a:off x="362957" y="3871664"/>
            <a:ext cx="2762250" cy="630942"/>
          </a:xfrm>
          <a:prstGeom prst="rect">
            <a:avLst/>
          </a:prstGeom>
          <a:noFill/>
        </p:spPr>
        <p:txBody>
          <a:bodyPr wrap="square" lIns="0" tIns="0" rIns="0" bIns="0" rtlCol="0">
            <a:spAutoFit/>
          </a:bodyPr>
          <a:lstStyle/>
          <a:p>
            <a:pPr>
              <a:spcBef>
                <a:spcPts val="300"/>
              </a:spcBef>
            </a:pPr>
            <a:r>
              <a:rPr lang="en-GB" sz="1200" b="1" dirty="0"/>
              <a:t>Nick Roberts</a:t>
            </a:r>
          </a:p>
          <a:p>
            <a:pPr>
              <a:spcBef>
                <a:spcPts val="300"/>
              </a:spcBef>
            </a:pPr>
            <a:r>
              <a:rPr lang="en-GB" sz="1200" dirty="0">
                <a:hlinkClick r:id="rId4">
                  <a:extLst>
                    <a:ext uri="{A12FA001-AC4F-418D-AE19-62706E023703}">
                      <ahyp:hlinkClr xmlns:ahyp="http://schemas.microsoft.com/office/drawing/2018/hyperlinkcolor" xmlns="" val="tx"/>
                    </a:ext>
                  </a:extLst>
                </a:hlinkClick>
              </a:rPr>
              <a:t>nick.roberts@kantar.com</a:t>
            </a:r>
            <a:endParaRPr lang="en-GB" sz="1200" dirty="0"/>
          </a:p>
          <a:p>
            <a:pPr>
              <a:spcBef>
                <a:spcPts val="300"/>
              </a:spcBef>
            </a:pPr>
            <a:r>
              <a:rPr lang="en-GB" sz="1200" dirty="0"/>
              <a:t>07521 605 793</a:t>
            </a:r>
          </a:p>
        </p:txBody>
      </p:sp>
      <p:sp>
        <p:nvSpPr>
          <p:cNvPr id="14" name="TextBox 13"/>
          <p:cNvSpPr txBox="1"/>
          <p:nvPr/>
        </p:nvSpPr>
        <p:spPr>
          <a:xfrm>
            <a:off x="2770877" y="3871664"/>
            <a:ext cx="2762250" cy="630942"/>
          </a:xfrm>
          <a:prstGeom prst="rect">
            <a:avLst/>
          </a:prstGeom>
          <a:noFill/>
        </p:spPr>
        <p:txBody>
          <a:bodyPr wrap="square" lIns="0" tIns="0" rIns="0" bIns="0" rtlCol="0">
            <a:spAutoFit/>
          </a:bodyPr>
          <a:lstStyle/>
          <a:p>
            <a:pPr>
              <a:spcBef>
                <a:spcPts val="300"/>
              </a:spcBef>
            </a:pPr>
            <a:r>
              <a:rPr lang="en-GB" sz="1200" b="1" dirty="0"/>
              <a:t>Amy Busby</a:t>
            </a:r>
          </a:p>
          <a:p>
            <a:pPr>
              <a:spcBef>
                <a:spcPts val="300"/>
              </a:spcBef>
            </a:pPr>
            <a:r>
              <a:rPr lang="en-GB" sz="1200" dirty="0">
                <a:hlinkClick r:id="rId5">
                  <a:extLst>
                    <a:ext uri="{A12FA001-AC4F-418D-AE19-62706E023703}">
                      <ahyp:hlinkClr xmlns:ahyp="http://schemas.microsoft.com/office/drawing/2018/hyperlinkcolor" xmlns="" val="tx"/>
                    </a:ext>
                  </a:extLst>
                </a:hlinkClick>
              </a:rPr>
              <a:t>amy.busby@kantar.com</a:t>
            </a:r>
            <a:endParaRPr lang="en-GB" sz="1200" dirty="0"/>
          </a:p>
          <a:p>
            <a:pPr>
              <a:spcBef>
                <a:spcPts val="300"/>
              </a:spcBef>
            </a:pPr>
            <a:r>
              <a:rPr lang="en-GB" sz="1200" dirty="0"/>
              <a:t>020 7656 5949</a:t>
            </a:r>
          </a:p>
        </p:txBody>
      </p:sp>
      <p:sp>
        <p:nvSpPr>
          <p:cNvPr id="16" name="Rectangle 15">
            <a:extLst>
              <a:ext uri="{FF2B5EF4-FFF2-40B4-BE49-F238E27FC236}">
                <a16:creationId xmlns:a16="http://schemas.microsoft.com/office/drawing/2014/main" id="{7636A527-EA34-4245-8C9A-B6F6D92695B0}"/>
              </a:ext>
            </a:extLst>
          </p:cNvPr>
          <p:cNvSpPr/>
          <p:nvPr/>
        </p:nvSpPr>
        <p:spPr>
          <a:xfrm>
            <a:off x="398803" y="400369"/>
            <a:ext cx="5068733" cy="3016210"/>
          </a:xfrm>
          <a:prstGeom prst="rect">
            <a:avLst/>
          </a:prstGeom>
        </p:spPr>
        <p:txBody>
          <a:bodyPr wrap="square" lIns="0" tIns="0" rIns="0" bIns="0" anchor="t">
            <a:spAutoFit/>
          </a:bodyPr>
          <a:lstStyle/>
          <a:p>
            <a:r>
              <a:rPr lang="en-GB" sz="1400" b="1"/>
              <a:t>About Kantar </a:t>
            </a:r>
          </a:p>
          <a:p>
            <a:r>
              <a:rPr lang="en-GB" sz="1400"/>
              <a:t>Kantar is the world’s leading evidence based insights and consulting company. We have a complete, unique and rounded understanding of how people think, feel and act; globally and locally in over 90 markets. By combining the deep expertise of our people, our data resources and benchmarks, our innovative analytics and technology, we help our clients understand people and inspire growth. </a:t>
            </a:r>
            <a:endParaRPr lang="en-GB" sz="1400">
              <a:cs typeface="Arial"/>
            </a:endParaRPr>
          </a:p>
          <a:p>
            <a:endParaRPr lang="en-GB" sz="1400"/>
          </a:p>
          <a:p>
            <a:r>
              <a:rPr lang="en-GB" sz="1400"/>
              <a:t>Kantar’s Public Division is the global leader in public policy research, evaluation and consultancy.</a:t>
            </a:r>
            <a:endParaRPr lang="en-GB" sz="1400">
              <a:cs typeface="Arial"/>
            </a:endParaRPr>
          </a:p>
          <a:p>
            <a:endParaRPr lang="en-GB" sz="1400"/>
          </a:p>
          <a:p>
            <a:r>
              <a:rPr lang="en-GB" sz="1400"/>
              <a:t>@Kantar </a:t>
            </a:r>
            <a:endParaRPr lang="en-GB" sz="1400">
              <a:cs typeface="Arial"/>
            </a:endParaRPr>
          </a:p>
          <a:p>
            <a:r>
              <a:rPr lang="en-GB" sz="1400"/>
              <a:t>www.kantar.com</a:t>
            </a:r>
            <a:endParaRPr lang="en-GB" sz="1400">
              <a:cs typeface="Arial"/>
            </a:endParaRPr>
          </a:p>
        </p:txBody>
      </p:sp>
      <p:sp>
        <p:nvSpPr>
          <p:cNvPr id="9" name="TextBox 8">
            <a:extLst>
              <a:ext uri="{FF2B5EF4-FFF2-40B4-BE49-F238E27FC236}">
                <a16:creationId xmlns:a16="http://schemas.microsoft.com/office/drawing/2014/main" id="{CA40CE5D-E15A-48E6-B85C-6073D9B93D6A}"/>
              </a:ext>
            </a:extLst>
          </p:cNvPr>
          <p:cNvSpPr txBox="1"/>
          <p:nvPr/>
        </p:nvSpPr>
        <p:spPr>
          <a:xfrm>
            <a:off x="362957" y="4726707"/>
            <a:ext cx="2762250" cy="630942"/>
          </a:xfrm>
          <a:prstGeom prst="rect">
            <a:avLst/>
          </a:prstGeom>
          <a:noFill/>
        </p:spPr>
        <p:txBody>
          <a:bodyPr wrap="square" lIns="0" tIns="0" rIns="0" bIns="0" rtlCol="0">
            <a:spAutoFit/>
          </a:bodyPr>
          <a:lstStyle/>
          <a:p>
            <a:pPr>
              <a:spcBef>
                <a:spcPts val="300"/>
              </a:spcBef>
            </a:pPr>
            <a:r>
              <a:rPr lang="en-GB" sz="1200" b="1" dirty="0"/>
              <a:t>Samantha Bond</a:t>
            </a:r>
          </a:p>
          <a:p>
            <a:pPr>
              <a:spcBef>
                <a:spcPts val="300"/>
              </a:spcBef>
            </a:pPr>
            <a:r>
              <a:rPr lang="en-GB" sz="1200" dirty="0">
                <a:hlinkClick r:id="rId6">
                  <a:extLst>
                    <a:ext uri="{A12FA001-AC4F-418D-AE19-62706E023703}">
                      <ahyp:hlinkClr xmlns:ahyp="http://schemas.microsoft.com/office/drawing/2018/hyperlinkcolor" xmlns="" val="tx"/>
                    </a:ext>
                  </a:extLst>
                </a:hlinkClick>
              </a:rPr>
              <a:t>Samantha.bond@kantar.com</a:t>
            </a:r>
            <a:endParaRPr lang="en-GB" sz="1200" dirty="0"/>
          </a:p>
          <a:p>
            <a:pPr>
              <a:spcBef>
                <a:spcPts val="300"/>
              </a:spcBef>
            </a:pPr>
            <a:r>
              <a:rPr lang="en-GB" sz="1200" dirty="0"/>
              <a:t>07501162239</a:t>
            </a:r>
          </a:p>
        </p:txBody>
      </p:sp>
      <p:sp>
        <p:nvSpPr>
          <p:cNvPr id="10" name="TextBox 9">
            <a:extLst>
              <a:ext uri="{FF2B5EF4-FFF2-40B4-BE49-F238E27FC236}">
                <a16:creationId xmlns:a16="http://schemas.microsoft.com/office/drawing/2014/main" id="{D88D97BD-B22C-4E16-8AF4-17DE5937DA50}"/>
              </a:ext>
            </a:extLst>
          </p:cNvPr>
          <p:cNvSpPr txBox="1"/>
          <p:nvPr/>
        </p:nvSpPr>
        <p:spPr>
          <a:xfrm>
            <a:off x="2770877" y="4726707"/>
            <a:ext cx="2762250" cy="630942"/>
          </a:xfrm>
          <a:prstGeom prst="rect">
            <a:avLst/>
          </a:prstGeom>
          <a:noFill/>
        </p:spPr>
        <p:txBody>
          <a:bodyPr wrap="square" lIns="0" tIns="0" rIns="0" bIns="0" rtlCol="0">
            <a:spAutoFit/>
          </a:bodyPr>
          <a:lstStyle/>
          <a:p>
            <a:pPr>
              <a:spcBef>
                <a:spcPts val="300"/>
              </a:spcBef>
            </a:pPr>
            <a:r>
              <a:rPr lang="en-GB" sz="1200" b="1" dirty="0"/>
              <a:t>Sheyi Ogunshakin</a:t>
            </a:r>
          </a:p>
          <a:p>
            <a:pPr>
              <a:spcBef>
                <a:spcPts val="300"/>
              </a:spcBef>
            </a:pPr>
            <a:r>
              <a:rPr lang="en-GB" sz="1200" dirty="0">
                <a:hlinkClick r:id="rId7">
                  <a:extLst>
                    <a:ext uri="{A12FA001-AC4F-418D-AE19-62706E023703}">
                      <ahyp:hlinkClr xmlns:ahyp="http://schemas.microsoft.com/office/drawing/2018/hyperlinkcolor" xmlns="" val="tx"/>
                    </a:ext>
                  </a:extLst>
                </a:hlinkClick>
              </a:rPr>
              <a:t>Sheyi.ogunshakin@kantar.com</a:t>
            </a:r>
            <a:endParaRPr lang="en-GB" sz="1200" dirty="0"/>
          </a:p>
          <a:p>
            <a:pPr>
              <a:spcBef>
                <a:spcPts val="300"/>
              </a:spcBef>
            </a:pPr>
            <a:r>
              <a:rPr lang="en-GB" sz="1200" dirty="0"/>
              <a:t>020 7656 5949</a:t>
            </a:r>
          </a:p>
        </p:txBody>
      </p:sp>
      <p:sp>
        <p:nvSpPr>
          <p:cNvPr id="4" name="Slide Number Placeholder 3">
            <a:extLst>
              <a:ext uri="{FF2B5EF4-FFF2-40B4-BE49-F238E27FC236}">
                <a16:creationId xmlns:a16="http://schemas.microsoft.com/office/drawing/2014/main" id="{734EF326-E07C-4244-BA46-07DDEAD933D0}"/>
              </a:ext>
            </a:extLst>
          </p:cNvPr>
          <p:cNvSpPr>
            <a:spLocks noGrp="1"/>
          </p:cNvSpPr>
          <p:nvPr>
            <p:ph type="sldNum" sz="quarter" idx="10"/>
          </p:nvPr>
        </p:nvSpPr>
        <p:spPr/>
        <p:txBody>
          <a:bodyPr/>
          <a:lstStyle/>
          <a:p>
            <a:fld id="{4034BEE3-566C-4068-A777-C3A4762E861B}" type="slidenum">
              <a:rPr lang="en-GB" smtClean="0"/>
              <a:pPr/>
              <a:t>17</a:t>
            </a:fld>
            <a:endParaRPr lang="en-GB"/>
          </a:p>
        </p:txBody>
      </p:sp>
    </p:spTree>
    <p:extLst>
      <p:ext uri="{BB962C8B-B14F-4D97-AF65-F5344CB8AC3E}">
        <p14:creationId xmlns:p14="http://schemas.microsoft.com/office/powerpoint/2010/main" val="34340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2</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0363" y="910800"/>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solidFill>
                <a:schemeClr val="bg1"/>
              </a:solidFill>
            </a:endParaRPr>
          </a:p>
        </p:txBody>
      </p:sp>
      <p:grpSp>
        <p:nvGrpSpPr>
          <p:cNvPr id="22" name="Group 21">
            <a:extLst>
              <a:ext uri="{FF2B5EF4-FFF2-40B4-BE49-F238E27FC236}">
                <a16:creationId xmlns:a16="http://schemas.microsoft.com/office/drawing/2014/main" id="{98D40D75-9911-40A3-848A-1300AA2BE9B0}"/>
              </a:ext>
            </a:extLst>
          </p:cNvPr>
          <p:cNvGrpSpPr/>
          <p:nvPr/>
        </p:nvGrpSpPr>
        <p:grpSpPr>
          <a:xfrm>
            <a:off x="2127732" y="1825870"/>
            <a:ext cx="8472535" cy="2468880"/>
            <a:chOff x="1804160" y="1825870"/>
            <a:chExt cx="8472535" cy="2468880"/>
          </a:xfrm>
        </p:grpSpPr>
        <p:pic>
          <p:nvPicPr>
            <p:cNvPr id="23" name="Picture 22">
              <a:extLst>
                <a:ext uri="{FF2B5EF4-FFF2-40B4-BE49-F238E27FC236}">
                  <a16:creationId xmlns:a16="http://schemas.microsoft.com/office/drawing/2014/main" id="{F809CB26-0E33-41E8-B103-9A0E36450839}"/>
                </a:ext>
              </a:extLst>
            </p:cNvPr>
            <p:cNvPicPr>
              <a:picLocks/>
            </p:cNvPicPr>
            <p:nvPr/>
          </p:nvPicPr>
          <p:blipFill>
            <a:blip r:embed="rId3"/>
            <a:stretch>
              <a:fillRect/>
            </a:stretch>
          </p:blipFill>
          <p:spPr>
            <a:xfrm>
              <a:off x="1804160" y="1825870"/>
              <a:ext cx="64008" cy="2468880"/>
            </a:xfrm>
            <a:prstGeom prst="rect">
              <a:avLst/>
            </a:prstGeom>
          </p:spPr>
        </p:pic>
        <p:sp>
          <p:nvSpPr>
            <p:cNvPr id="24" name="TextBox 23">
              <a:extLst>
                <a:ext uri="{FF2B5EF4-FFF2-40B4-BE49-F238E27FC236}">
                  <a16:creationId xmlns:a16="http://schemas.microsoft.com/office/drawing/2014/main" id="{028B89BB-3D43-4E39-A7C6-B129FD26A39E}"/>
                </a:ext>
              </a:extLst>
            </p:cNvPr>
            <p:cNvSpPr txBox="1"/>
            <p:nvPr/>
          </p:nvSpPr>
          <p:spPr>
            <a:xfrm>
              <a:off x="2027584" y="1923496"/>
              <a:ext cx="8249111" cy="2292935"/>
            </a:xfrm>
            <a:prstGeom prst="rect">
              <a:avLst/>
            </a:prstGeom>
            <a:noFill/>
          </p:spPr>
          <p:txBody>
            <a:bodyPr wrap="square" lIns="0" tIns="0" rIns="0" bIns="0" rtlCol="0" anchor="b" anchorCtr="0">
              <a:spAutoFit/>
            </a:bodyPr>
            <a:lstStyle/>
            <a:p>
              <a:pPr>
                <a:spcAft>
                  <a:spcPts val="600"/>
                </a:spcAft>
              </a:pPr>
              <a:r>
                <a:rPr lang="en-GB" sz="2400" dirty="0">
                  <a:latin typeface="+mj-lt"/>
                </a:rPr>
                <a:t>Inside Lives is a longitudinal qualitative study created by Kantar to offer our clients rapid access to a rich qualitative understanding of public experiences, feelings and beliefs during the COVID-19 crisis. </a:t>
              </a:r>
            </a:p>
            <a:p>
              <a:r>
                <a:rPr lang="en-GB" sz="2400" b="1" dirty="0">
                  <a:latin typeface="+mj-lt"/>
                </a:rPr>
                <a:t>In this bulletin we look at people’s priorities for the future and the type of ‘New Normal’ they hope for</a:t>
              </a:r>
              <a:endParaRPr lang="en-GB" sz="2400" b="1" dirty="0"/>
            </a:p>
          </p:txBody>
        </p:sp>
      </p:grpSp>
      <p:sp>
        <p:nvSpPr>
          <p:cNvPr id="17" name="Rectangle 16">
            <a:extLst>
              <a:ext uri="{FF2B5EF4-FFF2-40B4-BE49-F238E27FC236}">
                <a16:creationId xmlns:a16="http://schemas.microsoft.com/office/drawing/2014/main" id="{4E43C0B9-7BF4-4599-99E5-449C777DCDF8}"/>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5" name="Rectangle 4">
            <a:extLst>
              <a:ext uri="{FF2B5EF4-FFF2-40B4-BE49-F238E27FC236}">
                <a16:creationId xmlns:a16="http://schemas.microsoft.com/office/drawing/2014/main" id="{C02BE461-6C67-467D-9939-199434ECE1A4}"/>
              </a:ext>
            </a:extLst>
          </p:cNvPr>
          <p:cNvSpPr/>
          <p:nvPr/>
        </p:nvSpPr>
        <p:spPr>
          <a:xfrm>
            <a:off x="251875" y="5537269"/>
            <a:ext cx="9475207" cy="369332"/>
          </a:xfrm>
          <a:prstGeom prst="rect">
            <a:avLst/>
          </a:prstGeom>
        </p:spPr>
        <p:txBody>
          <a:bodyPr wrap="square">
            <a:spAutoFit/>
          </a:bodyPr>
          <a:lstStyle/>
          <a:p>
            <a:pPr marL="0" lvl="1" indent="-1225">
              <a:spcAft>
                <a:spcPts val="600"/>
              </a:spcAft>
              <a:buSzPct val="100000"/>
              <a:buNone/>
            </a:pPr>
            <a:r>
              <a:rPr lang="en-GB" dirty="0"/>
              <a:t>Please </a:t>
            </a:r>
            <a:r>
              <a:rPr lang="en-GB" b="1" dirty="0">
                <a:solidFill>
                  <a:schemeClr val="accent4">
                    <a:lumMod val="75000"/>
                  </a:schemeClr>
                </a:solidFill>
                <a:hlinkClick r:id="rId4">
                  <a:extLst>
                    <a:ext uri="{A12FA001-AC4F-418D-AE19-62706E023703}">
                      <ahyp:hlinkClr xmlns:ahyp="http://schemas.microsoft.com/office/drawing/2018/hyperlinkcolor" xmlns="" val="tx"/>
                    </a:ext>
                  </a:extLst>
                </a:hlinkClick>
              </a:rPr>
              <a:t>get in touch</a:t>
            </a:r>
            <a:r>
              <a:rPr lang="en-GB" b="1" dirty="0">
                <a:solidFill>
                  <a:schemeClr val="accent4">
                    <a:lumMod val="75000"/>
                  </a:schemeClr>
                </a:solidFill>
              </a:rPr>
              <a:t> </a:t>
            </a:r>
            <a:r>
              <a:rPr lang="en-GB" dirty="0"/>
              <a:t>to discuss any of the issues covered in this bulletin in greater depth</a:t>
            </a:r>
          </a:p>
        </p:txBody>
      </p:sp>
      <p:sp>
        <p:nvSpPr>
          <p:cNvPr id="4" name="Slide Number Placeholder 3">
            <a:extLst>
              <a:ext uri="{FF2B5EF4-FFF2-40B4-BE49-F238E27FC236}">
                <a16:creationId xmlns:a16="http://schemas.microsoft.com/office/drawing/2014/main" id="{252A9AF8-A13A-4243-9E3E-82D19DF965DF}"/>
              </a:ext>
            </a:extLst>
          </p:cNvPr>
          <p:cNvSpPr>
            <a:spLocks noGrp="1"/>
          </p:cNvSpPr>
          <p:nvPr>
            <p:ph type="sldNum" sz="quarter" idx="10"/>
          </p:nvPr>
        </p:nvSpPr>
        <p:spPr/>
        <p:txBody>
          <a:bodyPr/>
          <a:lstStyle/>
          <a:p>
            <a:fld id="{4034BEE3-566C-4068-A777-C3A4762E861B}" type="slidenum">
              <a:rPr lang="en-GB" smtClean="0"/>
              <a:pPr/>
              <a:t>2</a:t>
            </a:fld>
            <a:endParaRPr lang="en-GB"/>
          </a:p>
        </p:txBody>
      </p:sp>
    </p:spTree>
    <p:extLst>
      <p:ext uri="{BB962C8B-B14F-4D97-AF65-F5344CB8AC3E}">
        <p14:creationId xmlns:p14="http://schemas.microsoft.com/office/powerpoint/2010/main" val="133453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B436-02ED-694D-B821-E002F2500BC0}"/>
              </a:ext>
            </a:extLst>
          </p:cNvPr>
          <p:cNvSpPr>
            <a:spLocks noGrp="1"/>
          </p:cNvSpPr>
          <p:nvPr>
            <p:ph type="title"/>
          </p:nvPr>
        </p:nvSpPr>
        <p:spPr/>
        <p:txBody>
          <a:bodyPr/>
          <a:lstStyle/>
          <a:p>
            <a:r>
              <a:rPr lang="en-GB" dirty="0"/>
              <a:t>Community members took part in three weekly tasks</a:t>
            </a:r>
            <a:br>
              <a:rPr lang="en-GB" dirty="0"/>
            </a:br>
            <a:endParaRPr lang="en-GB" dirty="0"/>
          </a:p>
        </p:txBody>
      </p:sp>
      <p:sp>
        <p:nvSpPr>
          <p:cNvPr id="6" name="Content Placeholder 5">
            <a:extLst>
              <a:ext uri="{FF2B5EF4-FFF2-40B4-BE49-F238E27FC236}">
                <a16:creationId xmlns:a16="http://schemas.microsoft.com/office/drawing/2014/main" id="{B6BB0715-6ED5-2841-9074-D59135A6D9F7}"/>
              </a:ext>
            </a:extLst>
          </p:cNvPr>
          <p:cNvSpPr>
            <a:spLocks noGrp="1"/>
          </p:cNvSpPr>
          <p:nvPr>
            <p:ph sz="quarter" idx="13"/>
          </p:nvPr>
        </p:nvSpPr>
        <p:spPr>
          <a:xfrm>
            <a:off x="360363" y="4189062"/>
            <a:ext cx="3087172" cy="1531337"/>
          </a:xfrm>
          <a:ln>
            <a:noFill/>
          </a:ln>
        </p:spPr>
        <p:txBody>
          <a:bodyPr/>
          <a:lstStyle/>
          <a:p>
            <a:r>
              <a:rPr lang="en-GB" sz="1800" b="1" dirty="0"/>
              <a:t>Temperature </a:t>
            </a:r>
            <a:br>
              <a:rPr lang="en-GB" sz="1800" b="1" dirty="0"/>
            </a:br>
            <a:r>
              <a:rPr lang="en-GB" sz="1800" b="1" dirty="0"/>
              <a:t>check tracking </a:t>
            </a:r>
            <a:br>
              <a:rPr lang="en-GB" sz="1800" b="1" dirty="0"/>
            </a:br>
            <a:r>
              <a:rPr lang="en-GB" sz="1800" b="1" dirty="0"/>
              <a:t>and diary activities</a:t>
            </a:r>
          </a:p>
        </p:txBody>
      </p:sp>
      <p:sp>
        <p:nvSpPr>
          <p:cNvPr id="8" name="Content Placeholder 7">
            <a:extLst>
              <a:ext uri="{FF2B5EF4-FFF2-40B4-BE49-F238E27FC236}">
                <a16:creationId xmlns:a16="http://schemas.microsoft.com/office/drawing/2014/main" id="{8B062F88-07DA-C941-B391-E0978F6BC483}"/>
              </a:ext>
            </a:extLst>
          </p:cNvPr>
          <p:cNvSpPr>
            <a:spLocks noGrp="1"/>
          </p:cNvSpPr>
          <p:nvPr>
            <p:ph sz="quarter" idx="15"/>
          </p:nvPr>
        </p:nvSpPr>
        <p:spPr>
          <a:xfrm>
            <a:off x="4145286" y="4188941"/>
            <a:ext cx="3087536" cy="1530822"/>
          </a:xfrm>
          <a:ln>
            <a:noFill/>
          </a:ln>
        </p:spPr>
        <p:txBody>
          <a:bodyPr/>
          <a:lstStyle/>
          <a:p>
            <a:r>
              <a:rPr lang="en-GB" sz="1800" b="1"/>
              <a:t>Thematic </a:t>
            </a:r>
            <a:br>
              <a:rPr lang="en-GB" sz="1800" b="1"/>
            </a:br>
            <a:r>
              <a:rPr lang="en-GB" sz="1800" b="1"/>
              <a:t>community activities</a:t>
            </a:r>
          </a:p>
        </p:txBody>
      </p:sp>
      <p:sp>
        <p:nvSpPr>
          <p:cNvPr id="10" name="Content Placeholder 9">
            <a:extLst>
              <a:ext uri="{FF2B5EF4-FFF2-40B4-BE49-F238E27FC236}">
                <a16:creationId xmlns:a16="http://schemas.microsoft.com/office/drawing/2014/main" id="{0C960AC6-EB99-9946-AA5B-10943ACE7515}"/>
              </a:ext>
            </a:extLst>
          </p:cNvPr>
          <p:cNvSpPr>
            <a:spLocks noGrp="1"/>
          </p:cNvSpPr>
          <p:nvPr>
            <p:ph sz="quarter" idx="17"/>
          </p:nvPr>
        </p:nvSpPr>
        <p:spPr>
          <a:xfrm>
            <a:off x="8154874" y="4189062"/>
            <a:ext cx="3671126" cy="1531337"/>
          </a:xfrm>
          <a:ln>
            <a:noFill/>
          </a:ln>
        </p:spPr>
        <p:txBody>
          <a:bodyPr/>
          <a:lstStyle/>
          <a:p>
            <a:r>
              <a:rPr lang="en-GB" sz="1800" b="1"/>
              <a:t>Topical message </a:t>
            </a:r>
            <a:br>
              <a:rPr lang="en-GB" sz="1800" b="1"/>
            </a:br>
            <a:r>
              <a:rPr lang="en-GB" sz="1800" b="1"/>
              <a:t>board discussion</a:t>
            </a:r>
          </a:p>
        </p:txBody>
      </p:sp>
      <p:cxnSp>
        <p:nvCxnSpPr>
          <p:cNvPr id="13" name="Straight Connector 12">
            <a:extLst>
              <a:ext uri="{FF2B5EF4-FFF2-40B4-BE49-F238E27FC236}">
                <a16:creationId xmlns:a16="http://schemas.microsoft.com/office/drawing/2014/main" id="{0F981971-EE7D-CE48-9044-22C208DE772D}"/>
              </a:ext>
            </a:extLst>
          </p:cNvPr>
          <p:cNvCxnSpPr>
            <a:cxnSpLocks/>
          </p:cNvCxnSpPr>
          <p:nvPr/>
        </p:nvCxnSpPr>
        <p:spPr>
          <a:xfrm>
            <a:off x="359999" y="3991232"/>
            <a:ext cx="3087536" cy="0"/>
          </a:xfrm>
          <a:prstGeom prst="line">
            <a:avLst/>
          </a:prstGeom>
          <a:ln w="38100">
            <a:solidFill>
              <a:schemeClr val="accent4">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9E3AF8-EE6E-F940-AED9-4395ED91F7C6}"/>
              </a:ext>
            </a:extLst>
          </p:cNvPr>
          <p:cNvCxnSpPr>
            <a:cxnSpLocks/>
          </p:cNvCxnSpPr>
          <p:nvPr/>
        </p:nvCxnSpPr>
        <p:spPr>
          <a:xfrm>
            <a:off x="4145286" y="3991232"/>
            <a:ext cx="3087536" cy="0"/>
          </a:xfrm>
          <a:prstGeom prst="line">
            <a:avLst/>
          </a:prstGeom>
          <a:ln w="38100">
            <a:solidFill>
              <a:schemeClr val="accent4">
                <a:lumMod val="7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764266-8657-BB46-9436-D49B31F0299F}"/>
              </a:ext>
            </a:extLst>
          </p:cNvPr>
          <p:cNvCxnSpPr>
            <a:cxnSpLocks/>
          </p:cNvCxnSpPr>
          <p:nvPr/>
        </p:nvCxnSpPr>
        <p:spPr>
          <a:xfrm>
            <a:off x="8154874" y="3991232"/>
            <a:ext cx="3087536" cy="0"/>
          </a:xfrm>
          <a:prstGeom prst="line">
            <a:avLst/>
          </a:prstGeom>
          <a:ln w="38100">
            <a:solidFill>
              <a:schemeClr val="accent4">
                <a:lumMod val="75000"/>
              </a:schemeClr>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177DDE-2816-484A-BB3F-68286B80B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2293392"/>
            <a:ext cx="648334" cy="1491168"/>
          </a:xfrm>
          <a:prstGeom prst="rect">
            <a:avLst/>
          </a:prstGeom>
        </p:spPr>
      </p:pic>
      <p:pic>
        <p:nvPicPr>
          <p:cNvPr id="18" name="Graphic 17">
            <a:extLst>
              <a:ext uri="{FF2B5EF4-FFF2-40B4-BE49-F238E27FC236}">
                <a16:creationId xmlns:a16="http://schemas.microsoft.com/office/drawing/2014/main" id="{2D00CE28-B734-4BAD-91B4-87B1440D21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07474" y="2421072"/>
            <a:ext cx="1491168" cy="1491168"/>
          </a:xfrm>
          <a:prstGeom prst="rect">
            <a:avLst/>
          </a:prstGeom>
        </p:spPr>
      </p:pic>
      <p:pic>
        <p:nvPicPr>
          <p:cNvPr id="19" name="Graphic 18">
            <a:extLst>
              <a:ext uri="{FF2B5EF4-FFF2-40B4-BE49-F238E27FC236}">
                <a16:creationId xmlns:a16="http://schemas.microsoft.com/office/drawing/2014/main" id="{78832AAB-1430-48FF-9943-4F4C2276F9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44305" y="2293392"/>
            <a:ext cx="1714843" cy="1491168"/>
          </a:xfrm>
          <a:prstGeom prst="rect">
            <a:avLst/>
          </a:prstGeom>
        </p:spPr>
      </p:pic>
      <p:sp>
        <p:nvSpPr>
          <p:cNvPr id="5" name="Slide Number Placeholder 4">
            <a:extLst>
              <a:ext uri="{FF2B5EF4-FFF2-40B4-BE49-F238E27FC236}">
                <a16:creationId xmlns:a16="http://schemas.microsoft.com/office/drawing/2014/main" id="{36874B2F-C4A5-4786-92C2-490D0CE2B82B}"/>
              </a:ext>
            </a:extLst>
          </p:cNvPr>
          <p:cNvSpPr>
            <a:spLocks noGrp="1"/>
          </p:cNvSpPr>
          <p:nvPr>
            <p:ph type="sldNum" sz="quarter" idx="10"/>
          </p:nvPr>
        </p:nvSpPr>
        <p:spPr/>
        <p:txBody>
          <a:bodyPr/>
          <a:lstStyle/>
          <a:p>
            <a:fld id="{4034BEE3-566C-4068-A777-C3A4762E861B}" type="slidenum">
              <a:rPr lang="en-GB" smtClean="0"/>
              <a:pPr/>
              <a:t>3</a:t>
            </a:fld>
            <a:endParaRPr lang="en-GB"/>
          </a:p>
        </p:txBody>
      </p:sp>
    </p:spTree>
    <p:extLst>
      <p:ext uri="{BB962C8B-B14F-4D97-AF65-F5344CB8AC3E}">
        <p14:creationId xmlns:p14="http://schemas.microsoft.com/office/powerpoint/2010/main" val="26559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r>
              <a:rPr lang="en-GB" dirty="0"/>
              <a:t>Following 8 weeks of activities, participants returned for a final week</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4</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493"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5" name="Isosceles Triangle 4">
            <a:extLst>
              <a:ext uri="{FF2B5EF4-FFF2-40B4-BE49-F238E27FC236}">
                <a16:creationId xmlns:a16="http://schemas.microsoft.com/office/drawing/2014/main" id="{11E766CD-72A4-4BA6-B6AF-4A41106F1A21}"/>
              </a:ext>
            </a:extLst>
          </p:cNvPr>
          <p:cNvSpPr/>
          <p:nvPr/>
        </p:nvSpPr>
        <p:spPr bwMode="ltGray">
          <a:xfrm rot="5400000">
            <a:off x="1409092" y="1590167"/>
            <a:ext cx="2169273" cy="1398579"/>
          </a:xfrm>
          <a:prstGeom prst="triangl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sp>
        <p:nvSpPr>
          <p:cNvPr id="16" name="Isosceles Triangle 15">
            <a:extLst>
              <a:ext uri="{FF2B5EF4-FFF2-40B4-BE49-F238E27FC236}">
                <a16:creationId xmlns:a16="http://schemas.microsoft.com/office/drawing/2014/main" id="{6B94699E-7549-4B5D-AFC1-CCBB92FC72E5}"/>
              </a:ext>
            </a:extLst>
          </p:cNvPr>
          <p:cNvSpPr/>
          <p:nvPr/>
        </p:nvSpPr>
        <p:spPr bwMode="ltGray">
          <a:xfrm rot="5400000">
            <a:off x="1409091" y="4028772"/>
            <a:ext cx="2169273" cy="1398579"/>
          </a:xfrm>
          <a:prstGeom prst="triangle">
            <a:avLst/>
          </a:prstGeom>
          <a:solidFill>
            <a:schemeClr val="accent4">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GB" sz="1600" b="0" dirty="0" err="1"/>
          </a:p>
        </p:txBody>
      </p:sp>
      <p:sp>
        <p:nvSpPr>
          <p:cNvPr id="18" name="Content Placeholder 5">
            <a:extLst>
              <a:ext uri="{FF2B5EF4-FFF2-40B4-BE49-F238E27FC236}">
                <a16:creationId xmlns:a16="http://schemas.microsoft.com/office/drawing/2014/main" id="{EB58885B-2845-4174-BC1E-9A93B3FA1E7A}"/>
              </a:ext>
            </a:extLst>
          </p:cNvPr>
          <p:cNvSpPr txBox="1">
            <a:spLocks/>
          </p:cNvSpPr>
          <p:nvPr/>
        </p:nvSpPr>
        <p:spPr>
          <a:xfrm>
            <a:off x="359999" y="1845484"/>
            <a:ext cx="1209491" cy="965955"/>
          </a:xfrm>
          <a:prstGeom prst="rect">
            <a:avLst/>
          </a:prstGeom>
          <a:ln>
            <a:noFill/>
          </a:ln>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b="1" dirty="0">
                <a:solidFill>
                  <a:schemeClr val="accent4">
                    <a:lumMod val="75000"/>
                  </a:schemeClr>
                </a:solidFill>
              </a:rPr>
              <a:t>Past </a:t>
            </a:r>
            <a:r>
              <a:rPr lang="en-GB" sz="1800" b="1" dirty="0"/>
              <a:t>topics included</a:t>
            </a:r>
          </a:p>
        </p:txBody>
      </p:sp>
      <p:sp>
        <p:nvSpPr>
          <p:cNvPr id="19" name="Content Placeholder 5">
            <a:extLst>
              <a:ext uri="{FF2B5EF4-FFF2-40B4-BE49-F238E27FC236}">
                <a16:creationId xmlns:a16="http://schemas.microsoft.com/office/drawing/2014/main" id="{101AE9A7-1BE0-4861-B8D2-D9338177171B}"/>
              </a:ext>
            </a:extLst>
          </p:cNvPr>
          <p:cNvSpPr txBox="1">
            <a:spLocks/>
          </p:cNvSpPr>
          <p:nvPr/>
        </p:nvSpPr>
        <p:spPr>
          <a:xfrm>
            <a:off x="-36493" y="4387181"/>
            <a:ext cx="1605983" cy="681759"/>
          </a:xfrm>
          <a:prstGeom prst="rect">
            <a:avLst/>
          </a:prstGeom>
          <a:ln>
            <a:noFill/>
          </a:ln>
        </p:spPr>
        <p:txBody>
          <a:bodyPr vert="horz" lIns="0" tIns="0" rIns="0" bIns="0" rtlCol="0">
            <a:noAutofit/>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GB" sz="1800" b="1" dirty="0">
                <a:solidFill>
                  <a:schemeClr val="accent4">
                    <a:lumMod val="75000"/>
                  </a:schemeClr>
                </a:solidFill>
              </a:rPr>
              <a:t>Final week </a:t>
            </a:r>
            <a:r>
              <a:rPr lang="en-GB" sz="1800" b="1" dirty="0"/>
              <a:t>topics included</a:t>
            </a:r>
          </a:p>
        </p:txBody>
      </p:sp>
      <p:sp>
        <p:nvSpPr>
          <p:cNvPr id="6" name="Rectangle 5">
            <a:extLst>
              <a:ext uri="{FF2B5EF4-FFF2-40B4-BE49-F238E27FC236}">
                <a16:creationId xmlns:a16="http://schemas.microsoft.com/office/drawing/2014/main" id="{BE77AC05-907E-40A6-89AD-2470D0AACF8B}"/>
              </a:ext>
            </a:extLst>
          </p:cNvPr>
          <p:cNvSpPr/>
          <p:nvPr/>
        </p:nvSpPr>
        <p:spPr bwMode="ltGray">
          <a:xfrm>
            <a:off x="3480177" y="1569493"/>
            <a:ext cx="1856095" cy="1446662"/>
          </a:xfrm>
          <a:prstGeom prst="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0" dirty="0">
                <a:solidFill>
                  <a:schemeClr val="tx1"/>
                </a:solidFill>
              </a:rPr>
              <a:t>Sustainability</a:t>
            </a:r>
          </a:p>
        </p:txBody>
      </p:sp>
      <p:sp>
        <p:nvSpPr>
          <p:cNvPr id="20" name="Rectangle 19">
            <a:extLst>
              <a:ext uri="{FF2B5EF4-FFF2-40B4-BE49-F238E27FC236}">
                <a16:creationId xmlns:a16="http://schemas.microsoft.com/office/drawing/2014/main" id="{3965D276-40FA-4DE9-B3EF-7462F538BDD9}"/>
              </a:ext>
            </a:extLst>
          </p:cNvPr>
          <p:cNvSpPr/>
          <p:nvPr/>
        </p:nvSpPr>
        <p:spPr bwMode="ltGray">
          <a:xfrm>
            <a:off x="5504594" y="1569493"/>
            <a:ext cx="1856095" cy="1446662"/>
          </a:xfrm>
          <a:prstGeom prst="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0" dirty="0">
                <a:solidFill>
                  <a:schemeClr val="tx1"/>
                </a:solidFill>
              </a:rPr>
              <a:t>Economic support measures</a:t>
            </a:r>
          </a:p>
        </p:txBody>
      </p:sp>
      <p:sp>
        <p:nvSpPr>
          <p:cNvPr id="21" name="Rectangle 20">
            <a:extLst>
              <a:ext uri="{FF2B5EF4-FFF2-40B4-BE49-F238E27FC236}">
                <a16:creationId xmlns:a16="http://schemas.microsoft.com/office/drawing/2014/main" id="{49AE3257-E85E-4305-B551-180B73E52800}"/>
              </a:ext>
            </a:extLst>
          </p:cNvPr>
          <p:cNvSpPr/>
          <p:nvPr/>
        </p:nvSpPr>
        <p:spPr bwMode="ltGray">
          <a:xfrm>
            <a:off x="7529011" y="1566125"/>
            <a:ext cx="1856095" cy="1446662"/>
          </a:xfrm>
          <a:prstGeom prst="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solidFill>
                  <a:schemeClr val="tx1"/>
                </a:solidFill>
              </a:rPr>
              <a:t>Home-schooling and education</a:t>
            </a:r>
            <a:endParaRPr lang="en-GB" sz="1600" b="0" dirty="0">
              <a:solidFill>
                <a:schemeClr val="tx1"/>
              </a:solidFill>
            </a:endParaRPr>
          </a:p>
        </p:txBody>
      </p:sp>
      <p:sp>
        <p:nvSpPr>
          <p:cNvPr id="22" name="Rectangle 21">
            <a:extLst>
              <a:ext uri="{FF2B5EF4-FFF2-40B4-BE49-F238E27FC236}">
                <a16:creationId xmlns:a16="http://schemas.microsoft.com/office/drawing/2014/main" id="{D3FEB2CA-5A87-4ABF-84EF-053ABC578BF5}"/>
              </a:ext>
            </a:extLst>
          </p:cNvPr>
          <p:cNvSpPr/>
          <p:nvPr/>
        </p:nvSpPr>
        <p:spPr bwMode="ltGray">
          <a:xfrm>
            <a:off x="9553428" y="1566125"/>
            <a:ext cx="1856095" cy="1446662"/>
          </a:xfrm>
          <a:prstGeom prst="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solidFill>
                  <a:schemeClr val="tx1"/>
                </a:solidFill>
              </a:rPr>
              <a:t>Flexible working</a:t>
            </a:r>
            <a:endParaRPr lang="en-GB" sz="1600" b="0" dirty="0">
              <a:solidFill>
                <a:schemeClr val="tx1"/>
              </a:solidFill>
            </a:endParaRPr>
          </a:p>
        </p:txBody>
      </p:sp>
      <p:sp>
        <p:nvSpPr>
          <p:cNvPr id="23" name="Rectangle 22">
            <a:extLst>
              <a:ext uri="{FF2B5EF4-FFF2-40B4-BE49-F238E27FC236}">
                <a16:creationId xmlns:a16="http://schemas.microsoft.com/office/drawing/2014/main" id="{28415697-78E3-4AF5-893A-D88F8183CF7D}"/>
              </a:ext>
            </a:extLst>
          </p:cNvPr>
          <p:cNvSpPr/>
          <p:nvPr/>
        </p:nvSpPr>
        <p:spPr bwMode="ltGray">
          <a:xfrm>
            <a:off x="3480177" y="3926008"/>
            <a:ext cx="1856095" cy="1446662"/>
          </a:xfrm>
          <a:prstGeom prst="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0" dirty="0">
                <a:solidFill>
                  <a:schemeClr val="tx1"/>
                </a:solidFill>
              </a:rPr>
              <a:t>Reflections on how life has changed</a:t>
            </a:r>
          </a:p>
        </p:txBody>
      </p:sp>
      <p:sp>
        <p:nvSpPr>
          <p:cNvPr id="24" name="Rectangle 23">
            <a:extLst>
              <a:ext uri="{FF2B5EF4-FFF2-40B4-BE49-F238E27FC236}">
                <a16:creationId xmlns:a16="http://schemas.microsoft.com/office/drawing/2014/main" id="{2375E28C-2E06-4DCC-84C2-4F9F8B8D4CBB}"/>
              </a:ext>
            </a:extLst>
          </p:cNvPr>
          <p:cNvSpPr/>
          <p:nvPr/>
        </p:nvSpPr>
        <p:spPr bwMode="ltGray">
          <a:xfrm>
            <a:off x="5504594" y="3926008"/>
            <a:ext cx="1856095" cy="1446662"/>
          </a:xfrm>
          <a:prstGeom prst="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0" dirty="0">
                <a:solidFill>
                  <a:schemeClr val="tx1"/>
                </a:solidFill>
              </a:rPr>
              <a:t>Personal priorities for the future</a:t>
            </a:r>
          </a:p>
        </p:txBody>
      </p:sp>
      <p:sp>
        <p:nvSpPr>
          <p:cNvPr id="26" name="Rectangle 25">
            <a:extLst>
              <a:ext uri="{FF2B5EF4-FFF2-40B4-BE49-F238E27FC236}">
                <a16:creationId xmlns:a16="http://schemas.microsoft.com/office/drawing/2014/main" id="{1A6B98B4-79E0-4941-B0C9-16C7833A5907}"/>
              </a:ext>
            </a:extLst>
          </p:cNvPr>
          <p:cNvSpPr/>
          <p:nvPr/>
        </p:nvSpPr>
        <p:spPr bwMode="ltGray">
          <a:xfrm>
            <a:off x="7529010" y="3926008"/>
            <a:ext cx="1856095" cy="1446662"/>
          </a:xfrm>
          <a:prstGeom prst="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0" dirty="0">
                <a:solidFill>
                  <a:schemeClr val="tx1"/>
                </a:solidFill>
              </a:rPr>
              <a:t>Priorities for the country</a:t>
            </a:r>
          </a:p>
        </p:txBody>
      </p:sp>
      <p:sp>
        <p:nvSpPr>
          <p:cNvPr id="27" name="Rectangle 26">
            <a:extLst>
              <a:ext uri="{FF2B5EF4-FFF2-40B4-BE49-F238E27FC236}">
                <a16:creationId xmlns:a16="http://schemas.microsoft.com/office/drawing/2014/main" id="{FA295D74-6168-4E47-B768-FE93C4435139}"/>
              </a:ext>
            </a:extLst>
          </p:cNvPr>
          <p:cNvSpPr/>
          <p:nvPr/>
        </p:nvSpPr>
        <p:spPr bwMode="ltGray">
          <a:xfrm>
            <a:off x="9553426" y="3913454"/>
            <a:ext cx="1856095" cy="1446662"/>
          </a:xfrm>
          <a:prstGeom prst="rect">
            <a:avLst/>
          </a:prstGeom>
          <a:noFill/>
          <a:ln w="127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dirty="0">
                <a:solidFill>
                  <a:schemeClr val="tx1"/>
                </a:solidFill>
              </a:rPr>
              <a:t>Government measures and messaging</a:t>
            </a:r>
            <a:endParaRPr lang="en-GB" sz="1600" b="0" dirty="0">
              <a:solidFill>
                <a:schemeClr val="tx1"/>
              </a:solidFill>
            </a:endParaRPr>
          </a:p>
        </p:txBody>
      </p:sp>
      <p:sp>
        <p:nvSpPr>
          <p:cNvPr id="28" name="Rectangle 27">
            <a:extLst>
              <a:ext uri="{FF2B5EF4-FFF2-40B4-BE49-F238E27FC236}">
                <a16:creationId xmlns:a16="http://schemas.microsoft.com/office/drawing/2014/main" id="{1ACF1D22-1C2C-4F9E-A425-29304C46492C}"/>
              </a:ext>
            </a:extLst>
          </p:cNvPr>
          <p:cNvSpPr/>
          <p:nvPr/>
        </p:nvSpPr>
        <p:spPr>
          <a:xfrm>
            <a:off x="887578" y="5676970"/>
            <a:ext cx="10966585" cy="369332"/>
          </a:xfrm>
          <a:prstGeom prst="rect">
            <a:avLst/>
          </a:prstGeom>
        </p:spPr>
        <p:txBody>
          <a:bodyPr wrap="square">
            <a:spAutoFit/>
          </a:bodyPr>
          <a:lstStyle/>
          <a:p>
            <a:pPr marL="0" lvl="1" indent="-1225" algn="r">
              <a:spcAft>
                <a:spcPts val="600"/>
              </a:spcAft>
              <a:buSzPct val="100000"/>
              <a:buNone/>
            </a:pPr>
            <a:r>
              <a:rPr lang="en-GB" dirty="0"/>
              <a:t>Please </a:t>
            </a:r>
            <a:r>
              <a:rPr lang="en-GB" b="1" dirty="0">
                <a:solidFill>
                  <a:schemeClr val="accent4">
                    <a:lumMod val="75000"/>
                  </a:schemeClr>
                </a:solidFill>
                <a:hlinkClick r:id="rId3">
                  <a:extLst>
                    <a:ext uri="{A12FA001-AC4F-418D-AE19-62706E023703}">
                      <ahyp:hlinkClr xmlns:ahyp="http://schemas.microsoft.com/office/drawing/2018/hyperlinkcolor" xmlns="" val="tx"/>
                    </a:ext>
                  </a:extLst>
                </a:hlinkClick>
              </a:rPr>
              <a:t>get in touch</a:t>
            </a:r>
            <a:r>
              <a:rPr lang="en-GB" b="1" dirty="0">
                <a:solidFill>
                  <a:schemeClr val="accent4">
                    <a:lumMod val="75000"/>
                  </a:schemeClr>
                </a:solidFill>
              </a:rPr>
              <a:t> </a:t>
            </a:r>
            <a:r>
              <a:rPr lang="en-GB" dirty="0"/>
              <a:t>for information on any past or final week topics explored</a:t>
            </a:r>
          </a:p>
        </p:txBody>
      </p:sp>
      <p:sp>
        <p:nvSpPr>
          <p:cNvPr id="7" name="Slide Number Placeholder 6">
            <a:extLst>
              <a:ext uri="{FF2B5EF4-FFF2-40B4-BE49-F238E27FC236}">
                <a16:creationId xmlns:a16="http://schemas.microsoft.com/office/drawing/2014/main" id="{3A6C6CAF-F131-4906-A2A9-82E39A7A30B9}"/>
              </a:ext>
            </a:extLst>
          </p:cNvPr>
          <p:cNvSpPr>
            <a:spLocks noGrp="1"/>
          </p:cNvSpPr>
          <p:nvPr>
            <p:ph type="sldNum" sz="quarter" idx="10"/>
          </p:nvPr>
        </p:nvSpPr>
        <p:spPr/>
        <p:txBody>
          <a:bodyPr/>
          <a:lstStyle/>
          <a:p>
            <a:fld id="{4034BEE3-566C-4068-A777-C3A4762E861B}" type="slidenum">
              <a:rPr lang="en-GB" smtClean="0"/>
              <a:pPr/>
              <a:t>4</a:t>
            </a:fld>
            <a:endParaRPr lang="en-GB"/>
          </a:p>
        </p:txBody>
      </p:sp>
    </p:spTree>
    <p:extLst>
      <p:ext uri="{BB962C8B-B14F-4D97-AF65-F5344CB8AC3E}">
        <p14:creationId xmlns:p14="http://schemas.microsoft.com/office/powerpoint/2010/main" val="1138509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3">
            <a:extLst>
              <a:ext uri="{FF2B5EF4-FFF2-40B4-BE49-F238E27FC236}">
                <a16:creationId xmlns:a16="http://schemas.microsoft.com/office/drawing/2014/main" id="{5F39589C-6D02-4FC7-BCC1-1745F363D53A}"/>
              </a:ext>
            </a:extLst>
          </p:cNvPr>
          <p:cNvGraphicFramePr>
            <a:graphicFrameLocks/>
          </p:cNvGraphicFramePr>
          <p:nvPr>
            <p:extLst>
              <p:ext uri="{D42A27DB-BD31-4B8C-83A1-F6EECF244321}">
                <p14:modId xmlns:p14="http://schemas.microsoft.com/office/powerpoint/2010/main" val="1980059090"/>
              </p:ext>
            </p:extLst>
          </p:nvPr>
        </p:nvGraphicFramePr>
        <p:xfrm>
          <a:off x="6939953" y="2075517"/>
          <a:ext cx="5239942" cy="3816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r>
              <a:rPr lang="en-GB" dirty="0"/>
              <a:t>Lockdown seeded new behaviours and shifted personal priorities</a:t>
            </a:r>
          </a:p>
        </p:txBody>
      </p:sp>
      <p:sp>
        <p:nvSpPr>
          <p:cNvPr id="5" name="Content Placeholder 4">
            <a:extLst>
              <a:ext uri="{FF2B5EF4-FFF2-40B4-BE49-F238E27FC236}">
                <a16:creationId xmlns:a16="http://schemas.microsoft.com/office/drawing/2014/main" id="{B53AB2BE-8554-46DC-A81F-AE63A1BFD0A3}"/>
              </a:ext>
            </a:extLst>
          </p:cNvPr>
          <p:cNvSpPr>
            <a:spLocks noGrp="1"/>
          </p:cNvSpPr>
          <p:nvPr>
            <p:ph sz="quarter" idx="12"/>
          </p:nvPr>
        </p:nvSpPr>
        <p:spPr>
          <a:xfrm>
            <a:off x="360362" y="1916064"/>
            <a:ext cx="6777417" cy="3999600"/>
          </a:xfrm>
        </p:spPr>
        <p:txBody>
          <a:bodyPr anchor="ctr"/>
          <a:lstStyle/>
          <a:p>
            <a:pPr fontAlgn="base"/>
            <a:r>
              <a:rPr lang="en-GB" sz="1400" dirty="0">
                <a:solidFill>
                  <a:srgbClr val="000000"/>
                </a:solidFill>
              </a:rPr>
              <a:t>Throughout Inside Lives we have observed the extent </a:t>
            </a:r>
            <a:r>
              <a:rPr lang="en-GB" sz="1400" b="1" dirty="0">
                <a:solidFill>
                  <a:srgbClr val="000000"/>
                </a:solidFill>
              </a:rPr>
              <a:t>Covid-19 has shaken up the status quo </a:t>
            </a:r>
            <a:r>
              <a:rPr lang="en-GB" sz="1400" dirty="0">
                <a:solidFill>
                  <a:srgbClr val="000000"/>
                </a:solidFill>
              </a:rPr>
              <a:t>and caused disruption to societal norms and ways of living.</a:t>
            </a:r>
          </a:p>
          <a:p>
            <a:pPr fontAlgn="base"/>
            <a:r>
              <a:rPr lang="en-GB" sz="1400" dirty="0">
                <a:solidFill>
                  <a:srgbClr val="000000"/>
                </a:solidFill>
              </a:rPr>
              <a:t>Whilst this disruption was initially stressful, participants quickly adapted to their new environment and started to develop new routines - </a:t>
            </a:r>
            <a:r>
              <a:rPr lang="en-GB" sz="1400" b="1" dirty="0">
                <a:solidFill>
                  <a:srgbClr val="000000"/>
                </a:solidFill>
              </a:rPr>
              <a:t>viewing some of the changes to their lives as positive. </a:t>
            </a:r>
          </a:p>
          <a:p>
            <a:pPr fontAlgn="base"/>
            <a:r>
              <a:rPr lang="en-GB" sz="1400" dirty="0">
                <a:solidFill>
                  <a:srgbClr val="000000"/>
                </a:solidFill>
              </a:rPr>
              <a:t>Many welcomed </a:t>
            </a:r>
            <a:r>
              <a:rPr lang="en-GB" sz="1400" b="1" dirty="0">
                <a:solidFill>
                  <a:srgbClr val="000000"/>
                </a:solidFill>
              </a:rPr>
              <a:t>the opportunity to experience a slower pace of life </a:t>
            </a:r>
            <a:r>
              <a:rPr lang="en-GB" sz="1400" dirty="0">
                <a:solidFill>
                  <a:srgbClr val="000000"/>
                </a:solidFill>
              </a:rPr>
              <a:t>with lockdown forcing them to strip back their hectic lifestyles and go back to basics.</a:t>
            </a:r>
          </a:p>
          <a:p>
            <a:pPr fontAlgn="base"/>
            <a:r>
              <a:rPr lang="en-GB" sz="1400" dirty="0">
                <a:solidFill>
                  <a:srgbClr val="000000"/>
                </a:solidFill>
              </a:rPr>
              <a:t>It gave people </a:t>
            </a:r>
            <a:r>
              <a:rPr lang="en-GB" sz="1400" b="1" dirty="0">
                <a:solidFill>
                  <a:srgbClr val="000000"/>
                </a:solidFill>
              </a:rPr>
              <a:t>time to reflect on their values and what is most important to them</a:t>
            </a:r>
            <a:r>
              <a:rPr lang="en-GB" sz="1400" dirty="0">
                <a:solidFill>
                  <a:srgbClr val="000000"/>
                </a:solidFill>
              </a:rPr>
              <a:t>, with Covid-19 appearing to be a catalyst for changing people’s priorities.</a:t>
            </a:r>
          </a:p>
          <a:p>
            <a:pPr fontAlgn="base"/>
            <a:r>
              <a:rPr lang="en-GB" sz="1400" dirty="0">
                <a:solidFill>
                  <a:srgbClr val="000000"/>
                </a:solidFill>
              </a:rPr>
              <a:t>The biggest changes in mindset have been towards working arrangements, personal and family health and approaches to spending money, with Inside Lives revealing an </a:t>
            </a:r>
            <a:r>
              <a:rPr lang="en-GB" sz="1400" b="1" dirty="0">
                <a:solidFill>
                  <a:srgbClr val="000000"/>
                </a:solidFill>
              </a:rPr>
              <a:t>overall shift away from fast-paced, stressful, materialistic living - moving instead towards a wellbeing and family-first mentality.</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5</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60363" y="910799"/>
            <a:ext cx="10496550" cy="662873"/>
          </a:xfrm>
        </p:spPr>
        <p:txBody>
          <a:bodyPr/>
          <a:lstStyle/>
          <a:p>
            <a:r>
              <a:rPr lang="en-GB" sz="1800" i="1" dirty="0">
                <a:solidFill>
                  <a:schemeClr val="accent4">
                    <a:lumMod val="75000"/>
                  </a:schemeClr>
                </a:solidFill>
              </a:rPr>
              <a:t>During lockdown many experienced a slower pace of life and developed new, healthier routines that triggered a change in personal priorities</a:t>
            </a:r>
            <a:endParaRPr lang="en-GB" i="1" dirty="0">
              <a:solidFill>
                <a:schemeClr val="accent4">
                  <a:lumMod val="75000"/>
                </a:schemeClr>
              </a:solidFill>
            </a:endParaRPr>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42245" y="191459"/>
            <a:ext cx="1007746" cy="876301"/>
          </a:xfrm>
          <a:prstGeom prst="rect">
            <a:avLst/>
          </a:prstGeom>
        </p:spPr>
      </p:pic>
      <p:sp>
        <p:nvSpPr>
          <p:cNvPr id="17" name="Flowchart: Connector 16">
            <a:extLst>
              <a:ext uri="{FF2B5EF4-FFF2-40B4-BE49-F238E27FC236}">
                <a16:creationId xmlns:a16="http://schemas.microsoft.com/office/drawing/2014/main" id="{A0C779C0-5B14-4F7B-9FEB-26CEEEBD5C9F}"/>
              </a:ext>
            </a:extLst>
          </p:cNvPr>
          <p:cNvSpPr/>
          <p:nvPr/>
        </p:nvSpPr>
        <p:spPr bwMode="ltGray">
          <a:xfrm>
            <a:off x="8519748" y="3513741"/>
            <a:ext cx="2029459" cy="942146"/>
          </a:xfrm>
          <a:prstGeom prst="flowChartConnector">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GB" sz="1600" b="1" dirty="0">
                <a:solidFill>
                  <a:schemeClr val="accent3"/>
                </a:solidFill>
              </a:rPr>
              <a:t>Positive </a:t>
            </a:r>
          </a:p>
          <a:p>
            <a:pPr algn="ctr"/>
            <a:r>
              <a:rPr lang="en-GB" sz="1600" b="1" dirty="0">
                <a:solidFill>
                  <a:schemeClr val="accent3"/>
                </a:solidFill>
              </a:rPr>
              <a:t>Outcomes</a:t>
            </a:r>
          </a:p>
        </p:txBody>
      </p:sp>
      <p:sp>
        <p:nvSpPr>
          <p:cNvPr id="6" name="Slide Number Placeholder 5">
            <a:extLst>
              <a:ext uri="{FF2B5EF4-FFF2-40B4-BE49-F238E27FC236}">
                <a16:creationId xmlns:a16="http://schemas.microsoft.com/office/drawing/2014/main" id="{93B0CDC3-2D98-4FD3-B187-FEFBD357ACD4}"/>
              </a:ext>
            </a:extLst>
          </p:cNvPr>
          <p:cNvSpPr>
            <a:spLocks noGrp="1"/>
          </p:cNvSpPr>
          <p:nvPr>
            <p:ph type="sldNum" sz="quarter" idx="10"/>
          </p:nvPr>
        </p:nvSpPr>
        <p:spPr/>
        <p:txBody>
          <a:bodyPr/>
          <a:lstStyle/>
          <a:p>
            <a:fld id="{4034BEE3-566C-4068-A777-C3A4762E861B}" type="slidenum">
              <a:rPr lang="en-GB" smtClean="0"/>
              <a:pPr/>
              <a:t>5</a:t>
            </a:fld>
            <a:endParaRPr lang="en-GB"/>
          </a:p>
        </p:txBody>
      </p:sp>
    </p:spTree>
    <p:extLst>
      <p:ext uri="{BB962C8B-B14F-4D97-AF65-F5344CB8AC3E}">
        <p14:creationId xmlns:p14="http://schemas.microsoft.com/office/powerpoint/2010/main" val="271632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C1F5B7A-0D2D-45C5-AE60-3F347AB17272}"/>
              </a:ext>
            </a:extLst>
          </p:cNvPr>
          <p:cNvSpPr>
            <a:spLocks noGrp="1"/>
          </p:cNvSpPr>
          <p:nvPr>
            <p:ph type="title"/>
          </p:nvPr>
        </p:nvSpPr>
        <p:spPr/>
        <p:txBody>
          <a:bodyPr/>
          <a:lstStyle/>
          <a:p>
            <a:r>
              <a:rPr lang="en-GB" dirty="0"/>
              <a:t>The community discussed their hopes for a ‘new normal’</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6</a:t>
            </a:fld>
            <a:endParaRPr lang="en-GB" sz="1000">
              <a:solidFill>
                <a:schemeClr val="bg1"/>
              </a:solidFill>
              <a:latin typeface="Arial"/>
            </a:endParaRPr>
          </a:p>
        </p:txBody>
      </p:sp>
      <p:sp>
        <p:nvSpPr>
          <p:cNvPr id="26" name="Speech Bubble: Rectangle with Corners Rounded 25">
            <a:extLst>
              <a:ext uri="{FF2B5EF4-FFF2-40B4-BE49-F238E27FC236}">
                <a16:creationId xmlns:a16="http://schemas.microsoft.com/office/drawing/2014/main" id="{D64A615F-DC28-4AD6-B31D-6346B768F898}"/>
              </a:ext>
            </a:extLst>
          </p:cNvPr>
          <p:cNvSpPr/>
          <p:nvPr/>
        </p:nvSpPr>
        <p:spPr>
          <a:xfrm>
            <a:off x="1400872" y="1940802"/>
            <a:ext cx="10146021" cy="867164"/>
          </a:xfrm>
          <a:prstGeom prst="wedgeRoundRectCallout">
            <a:avLst>
              <a:gd name="adj1" fmla="val -53810"/>
              <a:gd name="adj2" fmla="val -4402"/>
              <a:gd name="adj3" fmla="val 16667"/>
            </a:avLst>
          </a:prstGeom>
          <a:solidFill>
            <a:schemeClr val="bg1"/>
          </a:solidFill>
        </p:spPr>
        <p:txBody>
          <a:bodyPr rtlCol="0" anchor="ctr"/>
          <a:lstStyle/>
          <a:p>
            <a:r>
              <a:rPr lang="en-GB" sz="1600" i="1" dirty="0"/>
              <a:t>I'm hoping that life will not return to the old normal. This virus and lockdown has shown us we can do things differently. The way we go about our lives can change and change for the better.</a:t>
            </a:r>
          </a:p>
          <a:p>
            <a:pPr algn="r">
              <a:spcAft>
                <a:spcPts val="600"/>
              </a:spcAft>
            </a:pPr>
            <a:r>
              <a:rPr lang="en-GB" sz="1600" dirty="0"/>
              <a:t>Male, Family, London</a:t>
            </a:r>
          </a:p>
        </p:txBody>
      </p:sp>
      <p:sp>
        <p:nvSpPr>
          <p:cNvPr id="27" name="Speech Bubble: Rectangle with Corners Rounded 26">
            <a:extLst>
              <a:ext uri="{FF2B5EF4-FFF2-40B4-BE49-F238E27FC236}">
                <a16:creationId xmlns:a16="http://schemas.microsoft.com/office/drawing/2014/main" id="{8E3639E9-4405-45C4-B8E5-ADB2755A6E8D}"/>
              </a:ext>
            </a:extLst>
          </p:cNvPr>
          <p:cNvSpPr/>
          <p:nvPr/>
        </p:nvSpPr>
        <p:spPr>
          <a:xfrm>
            <a:off x="590550" y="3097189"/>
            <a:ext cx="9539785" cy="1421584"/>
          </a:xfrm>
          <a:prstGeom prst="wedgeRoundRectCallout">
            <a:avLst>
              <a:gd name="adj1" fmla="val 55809"/>
              <a:gd name="adj2" fmla="val -16"/>
              <a:gd name="adj3" fmla="val 16667"/>
            </a:avLst>
          </a:prstGeom>
          <a:solidFill>
            <a:schemeClr val="bg1"/>
          </a:solidFill>
        </p:spPr>
        <p:txBody>
          <a:bodyPr rtlCol="0" anchor="ctr"/>
          <a:lstStyle/>
          <a:p>
            <a:r>
              <a:rPr lang="en-GB" sz="1600" i="1" dirty="0">
                <a:latin typeface="+mj-lt"/>
                <a:ea typeface="SimSun" panose="02010600030101010101" pitchFamily="2" charset="-122"/>
              </a:rPr>
              <a:t>I certainly hope we take new opportunities on board and look more to a newly designed future. Take the best from the old and embrace the new.</a:t>
            </a:r>
            <a:endParaRPr lang="en-GB" sz="1600" i="1" dirty="0">
              <a:latin typeface="+mj-lt"/>
            </a:endParaRPr>
          </a:p>
          <a:p>
            <a:pPr algn="r" fontAlgn="base"/>
            <a:r>
              <a:rPr lang="en-GB" sz="1600" dirty="0">
                <a:latin typeface="+mj-lt"/>
              </a:rPr>
              <a:t>Female, Family, North</a:t>
            </a:r>
          </a:p>
        </p:txBody>
      </p:sp>
      <p:sp>
        <p:nvSpPr>
          <p:cNvPr id="28" name="Speech Bubble: Rectangle with Corners Rounded 27">
            <a:extLst>
              <a:ext uri="{FF2B5EF4-FFF2-40B4-BE49-F238E27FC236}">
                <a16:creationId xmlns:a16="http://schemas.microsoft.com/office/drawing/2014/main" id="{FC5347D8-9B49-4DF7-97CB-DAD301AA787E}"/>
              </a:ext>
            </a:extLst>
          </p:cNvPr>
          <p:cNvSpPr/>
          <p:nvPr/>
        </p:nvSpPr>
        <p:spPr>
          <a:xfrm>
            <a:off x="1400872" y="4803282"/>
            <a:ext cx="10146020" cy="1143917"/>
          </a:xfrm>
          <a:prstGeom prst="wedgeRoundRectCallout">
            <a:avLst>
              <a:gd name="adj1" fmla="val -54333"/>
              <a:gd name="adj2" fmla="val -2940"/>
              <a:gd name="adj3" fmla="val 16667"/>
            </a:avLst>
          </a:prstGeom>
          <a:solidFill>
            <a:schemeClr val="bg1"/>
          </a:solidFill>
        </p:spPr>
        <p:txBody>
          <a:bodyPr rtlCol="0" anchor="ctr"/>
          <a:lstStyle/>
          <a:p>
            <a:r>
              <a:rPr lang="en-GB" sz="1600" i="1" dirty="0">
                <a:latin typeface="+mj-lt"/>
                <a:ea typeface="SimSun" panose="02010600030101010101" pitchFamily="2" charset="-122"/>
              </a:rPr>
              <a:t>I think there are plenty of opportunities to improve life. The nightmare of the rush hours in every city and the grind of the daily commute could be mitigated by the majority working at home, thus saving time, money and the environment, which, remember, improved during lockdown in a significant way. </a:t>
            </a:r>
            <a:endParaRPr lang="en-GB" sz="1600" i="1" dirty="0">
              <a:latin typeface="+mj-lt"/>
            </a:endParaRPr>
          </a:p>
          <a:p>
            <a:pPr algn="r" fontAlgn="base">
              <a:spcAft>
                <a:spcPts val="600"/>
              </a:spcAft>
            </a:pPr>
            <a:r>
              <a:rPr lang="en-GB" sz="1600" dirty="0">
                <a:latin typeface="+mj-lt"/>
              </a:rPr>
              <a:t>Female, 60+, South</a:t>
            </a:r>
            <a:endParaRPr lang="en-GB" sz="1400" dirty="0">
              <a:latin typeface="+mj-lt"/>
            </a:endParaRPr>
          </a:p>
        </p:txBody>
      </p:sp>
      <p:sp>
        <p:nvSpPr>
          <p:cNvPr id="5" name="Text Placeholder 4">
            <a:extLst>
              <a:ext uri="{FF2B5EF4-FFF2-40B4-BE49-F238E27FC236}">
                <a16:creationId xmlns:a16="http://schemas.microsoft.com/office/drawing/2014/main" id="{9F7EA6C2-1F02-47E4-A10C-389269E55395}"/>
              </a:ext>
            </a:extLst>
          </p:cNvPr>
          <p:cNvSpPr>
            <a:spLocks noGrp="1"/>
          </p:cNvSpPr>
          <p:nvPr>
            <p:ph type="body" sz="quarter" idx="13"/>
          </p:nvPr>
        </p:nvSpPr>
        <p:spPr>
          <a:xfrm>
            <a:off x="360363" y="910800"/>
            <a:ext cx="10496550" cy="640053"/>
          </a:xfrm>
        </p:spPr>
        <p:txBody>
          <a:bodyPr/>
          <a:lstStyle/>
          <a:p>
            <a:r>
              <a:rPr lang="en-GB" sz="1800" i="1" dirty="0">
                <a:solidFill>
                  <a:schemeClr val="accent4">
                    <a:lumMod val="75000"/>
                  </a:schemeClr>
                </a:solidFill>
              </a:rPr>
              <a:t>Rather than going back to the ‘old normal’, the pandemic was seen as an opportunity to rebuild a better Britain by retaining the positive outcomes of Covid-19</a:t>
            </a:r>
          </a:p>
        </p:txBody>
      </p:sp>
      <p:pic>
        <p:nvPicPr>
          <p:cNvPr id="22" name="Graphic 21">
            <a:extLst>
              <a:ext uri="{FF2B5EF4-FFF2-40B4-BE49-F238E27FC236}">
                <a16:creationId xmlns:a16="http://schemas.microsoft.com/office/drawing/2014/main" id="{F4DD4696-4AE0-4440-9EDC-7055CC5339A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4806693"/>
            <a:ext cx="838200" cy="876300"/>
          </a:xfrm>
          <a:prstGeom prst="rect">
            <a:avLst/>
          </a:prstGeom>
        </p:spPr>
      </p:pic>
      <p:pic>
        <p:nvPicPr>
          <p:cNvPr id="17" name="Graphic 16">
            <a:extLst>
              <a:ext uri="{FF2B5EF4-FFF2-40B4-BE49-F238E27FC236}">
                <a16:creationId xmlns:a16="http://schemas.microsoft.com/office/drawing/2014/main" id="{88C296D5-D9C4-4EDA-8000-FF02D99D1B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27783" y="211525"/>
            <a:ext cx="838220" cy="838220"/>
          </a:xfrm>
          <a:prstGeom prst="rect">
            <a:avLst/>
          </a:prstGeom>
        </p:spPr>
      </p:pic>
      <p:pic>
        <p:nvPicPr>
          <p:cNvPr id="16" name="Graphic 15">
            <a:extLst>
              <a:ext uri="{FF2B5EF4-FFF2-40B4-BE49-F238E27FC236}">
                <a16:creationId xmlns:a16="http://schemas.microsoft.com/office/drawing/2014/main" id="{0898E08C-83A5-410E-8232-C8565D4E3A2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437813" y="3333627"/>
            <a:ext cx="838200" cy="876300"/>
          </a:xfrm>
          <a:prstGeom prst="rect">
            <a:avLst/>
          </a:prstGeom>
        </p:spPr>
      </p:pic>
      <p:pic>
        <p:nvPicPr>
          <p:cNvPr id="18" name="Graphic 17">
            <a:extLst>
              <a:ext uri="{FF2B5EF4-FFF2-40B4-BE49-F238E27FC236}">
                <a16:creationId xmlns:a16="http://schemas.microsoft.com/office/drawing/2014/main" id="{A820FFFB-A419-4B1F-804A-CD9F6E94FC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1840076"/>
            <a:ext cx="838200" cy="876300"/>
          </a:xfrm>
          <a:prstGeom prst="rect">
            <a:avLst/>
          </a:prstGeom>
        </p:spPr>
      </p:pic>
      <p:sp>
        <p:nvSpPr>
          <p:cNvPr id="6" name="Slide Number Placeholder 5">
            <a:extLst>
              <a:ext uri="{FF2B5EF4-FFF2-40B4-BE49-F238E27FC236}">
                <a16:creationId xmlns:a16="http://schemas.microsoft.com/office/drawing/2014/main" id="{65A1B632-1390-4E0A-AB94-429151DE2FBE}"/>
              </a:ext>
            </a:extLst>
          </p:cNvPr>
          <p:cNvSpPr>
            <a:spLocks noGrp="1"/>
          </p:cNvSpPr>
          <p:nvPr>
            <p:ph type="sldNum" sz="quarter" idx="10"/>
          </p:nvPr>
        </p:nvSpPr>
        <p:spPr/>
        <p:txBody>
          <a:bodyPr/>
          <a:lstStyle/>
          <a:p>
            <a:fld id="{4034BEE3-566C-4068-A777-C3A4762E861B}" type="slidenum">
              <a:rPr lang="en-GB" smtClean="0"/>
              <a:pPr/>
              <a:t>6</a:t>
            </a:fld>
            <a:endParaRPr lang="en-GB"/>
          </a:p>
        </p:txBody>
      </p:sp>
    </p:spTree>
    <p:extLst>
      <p:ext uri="{BB962C8B-B14F-4D97-AF65-F5344CB8AC3E}">
        <p14:creationId xmlns:p14="http://schemas.microsoft.com/office/powerpoint/2010/main" val="280427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r>
              <a:rPr lang="en-GB" dirty="0"/>
              <a:t>People wanted their ‘new normal’ to be characterised by </a:t>
            </a:r>
            <a:r>
              <a:rPr lang="en-GB" u="sng" dirty="0"/>
              <a:t>better wellbeing</a:t>
            </a:r>
          </a:p>
        </p:txBody>
      </p:sp>
      <p:sp>
        <p:nvSpPr>
          <p:cNvPr id="5" name="Content Placeholder 4">
            <a:extLst>
              <a:ext uri="{FF2B5EF4-FFF2-40B4-BE49-F238E27FC236}">
                <a16:creationId xmlns:a16="http://schemas.microsoft.com/office/drawing/2014/main" id="{B53AB2BE-8554-46DC-A81F-AE63A1BFD0A3}"/>
              </a:ext>
            </a:extLst>
          </p:cNvPr>
          <p:cNvSpPr>
            <a:spLocks noGrp="1"/>
          </p:cNvSpPr>
          <p:nvPr>
            <p:ph sz="quarter" idx="12"/>
          </p:nvPr>
        </p:nvSpPr>
        <p:spPr>
          <a:xfrm>
            <a:off x="360364" y="2220862"/>
            <a:ext cx="5248274" cy="3999600"/>
          </a:xfrm>
        </p:spPr>
        <p:txBody>
          <a:bodyPr anchor="ctr"/>
          <a:lstStyle/>
          <a:p>
            <a:r>
              <a:rPr lang="en-GB" sz="1400" dirty="0"/>
              <a:t>Whilst there are aspects of their life they would like to return to normal, such as the ability to socialise freely with friends and family, many aspired to retain positives outcomes of Covid-19. </a:t>
            </a:r>
          </a:p>
          <a:p>
            <a:r>
              <a:rPr lang="en-GB" sz="1400" dirty="0"/>
              <a:t>Four key themes emerged when discussing changes to keep, with these all being linked to and driven by a desire for greater wellbeing and a better quality of life:</a:t>
            </a:r>
          </a:p>
          <a:p>
            <a:endParaRPr lang="en-GB" sz="200" dirty="0"/>
          </a:p>
          <a:p>
            <a:pPr marL="801688" lvl="4" indent="-79375">
              <a:buNone/>
            </a:pPr>
            <a:r>
              <a:rPr lang="en-GB" b="1" dirty="0"/>
              <a:t>More family time</a:t>
            </a:r>
          </a:p>
          <a:p>
            <a:pPr marL="801688" lvl="4" indent="-79375">
              <a:buNone/>
            </a:pPr>
            <a:endParaRPr lang="en-GB" sz="1400" b="1" dirty="0"/>
          </a:p>
          <a:p>
            <a:pPr marL="801688" lvl="4" indent="-79375">
              <a:buNone/>
            </a:pPr>
            <a:r>
              <a:rPr lang="en-GB" b="1" dirty="0"/>
              <a:t>A healthier lifestyle</a:t>
            </a:r>
          </a:p>
          <a:p>
            <a:pPr marL="801688" lvl="4" indent="-79375">
              <a:buNone/>
            </a:pPr>
            <a:endParaRPr lang="en-GB" sz="1400" b="1" dirty="0"/>
          </a:p>
          <a:p>
            <a:pPr marL="801688" lvl="4" indent="-79375">
              <a:buNone/>
            </a:pPr>
            <a:r>
              <a:rPr lang="en-GB" b="1" dirty="0"/>
              <a:t>More time in nature</a:t>
            </a:r>
          </a:p>
          <a:p>
            <a:pPr marL="801688" lvl="4" indent="-79375">
              <a:buNone/>
            </a:pPr>
            <a:endParaRPr lang="en-GB" sz="1400" b="1" dirty="0"/>
          </a:p>
          <a:p>
            <a:pPr marL="801688" lvl="4" indent="-79375">
              <a:buNone/>
            </a:pPr>
            <a:r>
              <a:rPr lang="en-GB" b="1" dirty="0"/>
              <a:t>Closer community connections</a:t>
            </a:r>
          </a:p>
          <a:p>
            <a:pPr marL="540000" lvl="4" indent="0">
              <a:lnSpc>
                <a:spcPct val="150000"/>
              </a:lnSpc>
              <a:buNone/>
            </a:pPr>
            <a:endParaRPr lang="en-GB" sz="1400" dirty="0"/>
          </a:p>
          <a:p>
            <a:pPr marL="0" lvl="1" indent="0">
              <a:spcAft>
                <a:spcPts val="300"/>
              </a:spcAft>
              <a:buSzPct val="100000"/>
              <a:buNone/>
            </a:pPr>
            <a:endParaRPr lang="en-GB" sz="1400"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7</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25" name="Content Placeholder 4">
            <a:extLst>
              <a:ext uri="{FF2B5EF4-FFF2-40B4-BE49-F238E27FC236}">
                <a16:creationId xmlns:a16="http://schemas.microsoft.com/office/drawing/2014/main" id="{B9599010-F901-4BC2-A271-3815F3C72A9D}"/>
              </a:ext>
            </a:extLst>
          </p:cNvPr>
          <p:cNvSpPr txBox="1">
            <a:spLocks/>
          </p:cNvSpPr>
          <p:nvPr/>
        </p:nvSpPr>
        <p:spPr>
          <a:xfrm>
            <a:off x="6031823" y="4968100"/>
            <a:ext cx="1365716" cy="371778"/>
          </a:xfrm>
          <a:prstGeom prst="rect">
            <a:avLst/>
          </a:prstGeom>
        </p:spPr>
        <p:txBody>
          <a:bodyPr anchor="ct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a:solidFill>
                  <a:schemeClr val="bg1"/>
                </a:solidFill>
                <a:latin typeface="+mj-lt"/>
              </a:rPr>
              <a:t>02:55</a:t>
            </a:r>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284819" y="1072492"/>
            <a:ext cx="10300054" cy="729314"/>
          </a:xfrm>
        </p:spPr>
        <p:txBody>
          <a:bodyPr/>
          <a:lstStyle/>
          <a:p>
            <a:r>
              <a:rPr lang="en-GB" sz="1800" i="1" dirty="0">
                <a:solidFill>
                  <a:schemeClr val="accent4">
                    <a:lumMod val="75000"/>
                  </a:schemeClr>
                </a:solidFill>
              </a:rPr>
              <a:t>When discussing the changes to their life during lockdown, people wanted to maintain behaviours linked to better wellbeing</a:t>
            </a:r>
            <a:endParaRPr lang="en-GB" i="1" dirty="0">
              <a:solidFill>
                <a:schemeClr val="accent4">
                  <a:lumMod val="75000"/>
                </a:schemeClr>
              </a:solidFill>
            </a:endParaRPr>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pic>
        <p:nvPicPr>
          <p:cNvPr id="13" name="Graphic 12" descr="Family with boy">
            <a:extLst>
              <a:ext uri="{FF2B5EF4-FFF2-40B4-BE49-F238E27FC236}">
                <a16:creationId xmlns:a16="http://schemas.microsoft.com/office/drawing/2014/main" id="{DD12796B-CBED-4355-9D9F-0210C69A8E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071" y="3578442"/>
            <a:ext cx="531287" cy="531287"/>
          </a:xfrm>
          <a:prstGeom prst="rect">
            <a:avLst/>
          </a:prstGeom>
        </p:spPr>
      </p:pic>
      <p:pic>
        <p:nvPicPr>
          <p:cNvPr id="16" name="Graphic 15" descr="Run">
            <a:extLst>
              <a:ext uri="{FF2B5EF4-FFF2-40B4-BE49-F238E27FC236}">
                <a16:creationId xmlns:a16="http://schemas.microsoft.com/office/drawing/2014/main" id="{2C4486B8-1141-45BE-A7C8-7D02B74E84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8767" y="4195166"/>
            <a:ext cx="467536" cy="467536"/>
          </a:xfrm>
          <a:prstGeom prst="rect">
            <a:avLst/>
          </a:prstGeom>
        </p:spPr>
      </p:pic>
      <p:pic>
        <p:nvPicPr>
          <p:cNvPr id="19" name="Graphic 18" descr="Leaf">
            <a:extLst>
              <a:ext uri="{FF2B5EF4-FFF2-40B4-BE49-F238E27FC236}">
                <a16:creationId xmlns:a16="http://schemas.microsoft.com/office/drawing/2014/main" id="{84561F1A-8C47-4B06-8D57-6950529ECC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1057" y="4758286"/>
            <a:ext cx="531287" cy="531287"/>
          </a:xfrm>
          <a:prstGeom prst="rect">
            <a:avLst/>
          </a:prstGeom>
        </p:spPr>
      </p:pic>
      <p:pic>
        <p:nvPicPr>
          <p:cNvPr id="21" name="Graphic 20" descr="Circles with lines">
            <a:extLst>
              <a:ext uri="{FF2B5EF4-FFF2-40B4-BE49-F238E27FC236}">
                <a16:creationId xmlns:a16="http://schemas.microsoft.com/office/drawing/2014/main" id="{154D688B-6783-4C62-AD0F-3220E7A5735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9315" y="5338479"/>
            <a:ext cx="578364" cy="578364"/>
          </a:xfrm>
          <a:prstGeom prst="rect">
            <a:avLst/>
          </a:prstGeom>
        </p:spPr>
      </p:pic>
      <p:sp>
        <p:nvSpPr>
          <p:cNvPr id="20" name="Rectangle 19">
            <a:extLst>
              <a:ext uri="{FF2B5EF4-FFF2-40B4-BE49-F238E27FC236}">
                <a16:creationId xmlns:a16="http://schemas.microsoft.com/office/drawing/2014/main" id="{7A326BBA-2460-4531-B886-2A09769B1FF6}"/>
              </a:ext>
            </a:extLst>
          </p:cNvPr>
          <p:cNvSpPr/>
          <p:nvPr/>
        </p:nvSpPr>
        <p:spPr>
          <a:xfrm>
            <a:off x="6845744" y="3028410"/>
            <a:ext cx="4841213" cy="738664"/>
          </a:xfrm>
          <a:prstGeom prst="rect">
            <a:avLst/>
          </a:prstGeom>
        </p:spPr>
        <p:txBody>
          <a:bodyPr wrap="square">
            <a:spAutoFit/>
          </a:bodyPr>
          <a:lstStyle/>
          <a:p>
            <a:r>
              <a:rPr lang="en-GB" sz="1400" i="1" dirty="0"/>
              <a:t>I will 1000000% keep trying to work on my health and fitness - that is something that cannot be taken for granted anymore. </a:t>
            </a:r>
            <a:r>
              <a:rPr lang="en-GB" sz="1400" dirty="0"/>
              <a:t>Female, Pre-family, North</a:t>
            </a:r>
          </a:p>
        </p:txBody>
      </p:sp>
      <p:sp>
        <p:nvSpPr>
          <p:cNvPr id="22" name="Rectangle 21">
            <a:extLst>
              <a:ext uri="{FF2B5EF4-FFF2-40B4-BE49-F238E27FC236}">
                <a16:creationId xmlns:a16="http://schemas.microsoft.com/office/drawing/2014/main" id="{5486476F-2CFF-4A0E-B66E-41A607925194}"/>
              </a:ext>
            </a:extLst>
          </p:cNvPr>
          <p:cNvSpPr/>
          <p:nvPr/>
        </p:nvSpPr>
        <p:spPr>
          <a:xfrm>
            <a:off x="6845744" y="5077815"/>
            <a:ext cx="4584471" cy="523220"/>
          </a:xfrm>
          <a:prstGeom prst="rect">
            <a:avLst/>
          </a:prstGeom>
        </p:spPr>
        <p:txBody>
          <a:bodyPr wrap="square">
            <a:spAutoFit/>
          </a:bodyPr>
          <a:lstStyle/>
          <a:p>
            <a:r>
              <a:rPr lang="en-GB" sz="1400" i="1" dirty="0"/>
              <a:t>I would love to have as much time as l have now to talk to people around me. </a:t>
            </a:r>
            <a:r>
              <a:rPr lang="en-GB" sz="1400" dirty="0"/>
              <a:t>Male, Pre-family, Midlands</a:t>
            </a:r>
          </a:p>
        </p:txBody>
      </p:sp>
      <p:pic>
        <p:nvPicPr>
          <p:cNvPr id="23" name="Graphic 22">
            <a:extLst>
              <a:ext uri="{FF2B5EF4-FFF2-40B4-BE49-F238E27FC236}">
                <a16:creationId xmlns:a16="http://schemas.microsoft.com/office/drawing/2014/main" id="{93FB1556-19AC-41F4-90C6-2D6BB273AA8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36303" y="4996382"/>
            <a:ext cx="578364" cy="604653"/>
          </a:xfrm>
          <a:prstGeom prst="rect">
            <a:avLst/>
          </a:prstGeom>
        </p:spPr>
      </p:pic>
      <p:pic>
        <p:nvPicPr>
          <p:cNvPr id="24" name="Graphic 23">
            <a:extLst>
              <a:ext uri="{FF2B5EF4-FFF2-40B4-BE49-F238E27FC236}">
                <a16:creationId xmlns:a16="http://schemas.microsoft.com/office/drawing/2014/main" id="{0CD2D25E-66D1-459A-BADF-E29F61EFE0A7}"/>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41191" y="4071046"/>
            <a:ext cx="583929" cy="610471"/>
          </a:xfrm>
          <a:prstGeom prst="rect">
            <a:avLst/>
          </a:prstGeom>
        </p:spPr>
      </p:pic>
      <p:sp>
        <p:nvSpPr>
          <p:cNvPr id="26" name="Rectangle 25">
            <a:extLst>
              <a:ext uri="{FF2B5EF4-FFF2-40B4-BE49-F238E27FC236}">
                <a16:creationId xmlns:a16="http://schemas.microsoft.com/office/drawing/2014/main" id="{AF0B9B65-4D01-4602-9D5E-0D7767EE80CA}"/>
              </a:ext>
            </a:extLst>
          </p:cNvPr>
          <p:cNvSpPr/>
          <p:nvPr/>
        </p:nvSpPr>
        <p:spPr>
          <a:xfrm>
            <a:off x="6871194" y="4166089"/>
            <a:ext cx="4866695" cy="523220"/>
          </a:xfrm>
          <a:prstGeom prst="rect">
            <a:avLst/>
          </a:prstGeom>
        </p:spPr>
        <p:txBody>
          <a:bodyPr wrap="square">
            <a:spAutoFit/>
          </a:bodyPr>
          <a:lstStyle/>
          <a:p>
            <a:r>
              <a:rPr lang="en-GB" sz="1400" i="1" dirty="0"/>
              <a:t>I’ve enjoyed nature not getting caught up in material things. </a:t>
            </a:r>
            <a:r>
              <a:rPr lang="en-GB" sz="1400" dirty="0"/>
              <a:t>Female, Family, South West</a:t>
            </a:r>
          </a:p>
        </p:txBody>
      </p:sp>
      <p:pic>
        <p:nvPicPr>
          <p:cNvPr id="27" name="Graphic 26">
            <a:extLst>
              <a:ext uri="{FF2B5EF4-FFF2-40B4-BE49-F238E27FC236}">
                <a16:creationId xmlns:a16="http://schemas.microsoft.com/office/drawing/2014/main" id="{8B124B11-84A3-464E-A013-B4559387413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133520" y="3084877"/>
            <a:ext cx="583929" cy="610471"/>
          </a:xfrm>
          <a:prstGeom prst="rect">
            <a:avLst/>
          </a:prstGeom>
        </p:spPr>
      </p:pic>
      <p:pic>
        <p:nvPicPr>
          <p:cNvPr id="29" name="Graphic 28">
            <a:extLst>
              <a:ext uri="{FF2B5EF4-FFF2-40B4-BE49-F238E27FC236}">
                <a16:creationId xmlns:a16="http://schemas.microsoft.com/office/drawing/2014/main" id="{62884E9B-D0E0-49AA-81DD-16D14F3DD5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133520" y="2048924"/>
            <a:ext cx="578364" cy="604653"/>
          </a:xfrm>
          <a:prstGeom prst="rect">
            <a:avLst/>
          </a:prstGeom>
        </p:spPr>
      </p:pic>
      <p:sp>
        <p:nvSpPr>
          <p:cNvPr id="14" name="Rectangle 2">
            <a:extLst>
              <a:ext uri="{FF2B5EF4-FFF2-40B4-BE49-F238E27FC236}">
                <a16:creationId xmlns:a16="http://schemas.microsoft.com/office/drawing/2014/main" id="{8F515955-888C-43E0-A592-B79AA1A7559F}"/>
              </a:ext>
            </a:extLst>
          </p:cNvPr>
          <p:cNvSpPr>
            <a:spLocks noChangeArrowheads="1"/>
          </p:cNvSpPr>
          <p:nvPr/>
        </p:nvSpPr>
        <p:spPr bwMode="auto">
          <a:xfrm>
            <a:off x="-54517" y="-743116"/>
            <a:ext cx="5559214" cy="72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666666"/>
                </a:solidFill>
                <a:effectLst/>
                <a:latin typeface="Arial" panose="020B0604020202020204" pitchFamily="34" charset="0"/>
                <a:ea typeface="inherit"/>
              </a:rPr>
              <a:t>“I'm certainly enjoying the local area more and have discovered some great parks and woodlands.”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666666"/>
                </a:solidFill>
                <a:effectLst/>
                <a:latin typeface="Arial" panose="020B0604020202020204" pitchFamily="34" charset="0"/>
                <a:ea typeface="-apple-system"/>
              </a:rPr>
              <a:t>Save</a:t>
            </a:r>
            <a:r>
              <a:rPr kumimoji="0" lang="en-US" altLang="en-US" sz="600" b="0" i="0" u="none" strike="noStrike" cap="none" normalizeH="0" baseline="0" dirty="0" err="1">
                <a:ln>
                  <a:noFill/>
                </a:ln>
                <a:solidFill>
                  <a:srgbClr val="999999"/>
                </a:solidFill>
                <a:effectLst/>
                <a:latin typeface="Arial" panose="020B0604020202020204" pitchFamily="34" charset="0"/>
                <a:ea typeface="-apple-system"/>
              </a:rPr>
              <a:t>•</a:t>
            </a:r>
            <a:r>
              <a:rPr kumimoji="0" lang="en-US" altLang="en-US" sz="900" b="0" i="0" u="none" strike="noStrike" cap="none" normalizeH="0" baseline="0" dirty="0" err="1">
                <a:ln>
                  <a:noFill/>
                </a:ln>
                <a:solidFill>
                  <a:srgbClr val="666666"/>
                </a:solidFill>
                <a:effectLst/>
                <a:latin typeface="Arial" panose="020B0604020202020204" pitchFamily="34" charset="0"/>
                <a:ea typeface="-apple-system"/>
                <a:hlinkClick r:id="rId17"/>
              </a:rPr>
              <a:t>View</a:t>
            </a:r>
            <a:r>
              <a:rPr kumimoji="0" lang="en-US" altLang="en-US" sz="900" b="0" i="0" u="none" strike="noStrike" cap="none" normalizeH="0" baseline="0" dirty="0">
                <a:ln>
                  <a:noFill/>
                </a:ln>
                <a:solidFill>
                  <a:srgbClr val="666666"/>
                </a:solidFill>
                <a:effectLst/>
                <a:latin typeface="Arial" panose="020B0604020202020204" pitchFamily="34" charset="0"/>
                <a:ea typeface="-apple-system"/>
                <a:hlinkClick r:id="rId17"/>
              </a:rPr>
              <a:t> Response</a:t>
            </a:r>
            <a:endParaRPr kumimoji="0" lang="en-US" altLang="en-US" sz="900" b="0" i="0" u="none" strike="noStrike" cap="none" normalizeH="0" baseline="0" dirty="0">
              <a:ln>
                <a:noFill/>
              </a:ln>
              <a:solidFill>
                <a:srgbClr val="999999"/>
              </a:solidFill>
              <a:effectLst/>
              <a:latin typeface="Arial" panose="020B0604020202020204" pitchFamily="34" charset="0"/>
              <a:ea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666666"/>
                </a:solidFill>
                <a:effectLst/>
                <a:latin typeface="Arial" panose="020B0604020202020204" pitchFamily="34" charset="0"/>
                <a:ea typeface="inherit"/>
              </a:rPr>
              <a:t>“Just appreciating nature more.” – female, SME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6">
            <a:extLst>
              <a:ext uri="{FF2B5EF4-FFF2-40B4-BE49-F238E27FC236}">
                <a16:creationId xmlns:a16="http://schemas.microsoft.com/office/drawing/2014/main" id="{5062E383-1B1E-4B01-8DC4-3C08FE9EF42A}"/>
              </a:ext>
            </a:extLst>
          </p:cNvPr>
          <p:cNvSpPr/>
          <p:nvPr/>
        </p:nvSpPr>
        <p:spPr>
          <a:xfrm>
            <a:off x="6870542" y="1985154"/>
            <a:ext cx="5036639" cy="738664"/>
          </a:xfrm>
          <a:prstGeom prst="rect">
            <a:avLst/>
          </a:prstGeom>
        </p:spPr>
        <p:txBody>
          <a:bodyPr wrap="square">
            <a:spAutoFit/>
          </a:bodyPr>
          <a:lstStyle/>
          <a:p>
            <a:r>
              <a:rPr lang="en-GB" sz="1400" i="1" dirty="0"/>
              <a:t>The new habit I've picked up is going for more walks with the family… its now a priority that I spend time with them and I will go out my way to plan such time. </a:t>
            </a:r>
            <a:r>
              <a:rPr lang="en-GB" sz="1400" dirty="0"/>
              <a:t>Male, Family, London</a:t>
            </a:r>
          </a:p>
        </p:txBody>
      </p:sp>
      <p:sp>
        <p:nvSpPr>
          <p:cNvPr id="6" name="Slide Number Placeholder 5">
            <a:extLst>
              <a:ext uri="{FF2B5EF4-FFF2-40B4-BE49-F238E27FC236}">
                <a16:creationId xmlns:a16="http://schemas.microsoft.com/office/drawing/2014/main" id="{7BBAE11C-6485-4E0E-8120-163342433F55}"/>
              </a:ext>
            </a:extLst>
          </p:cNvPr>
          <p:cNvSpPr>
            <a:spLocks noGrp="1"/>
          </p:cNvSpPr>
          <p:nvPr>
            <p:ph type="sldNum" sz="quarter" idx="10"/>
          </p:nvPr>
        </p:nvSpPr>
        <p:spPr/>
        <p:txBody>
          <a:bodyPr/>
          <a:lstStyle/>
          <a:p>
            <a:fld id="{4034BEE3-566C-4068-A777-C3A4762E861B}" type="slidenum">
              <a:rPr lang="en-GB" smtClean="0"/>
              <a:pPr/>
              <a:t>7</a:t>
            </a:fld>
            <a:endParaRPr lang="en-GB"/>
          </a:p>
        </p:txBody>
      </p:sp>
    </p:spTree>
    <p:extLst>
      <p:ext uri="{BB962C8B-B14F-4D97-AF65-F5344CB8AC3E}">
        <p14:creationId xmlns:p14="http://schemas.microsoft.com/office/powerpoint/2010/main" val="1734802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peech Bubble: Rectangle with Corners Rounded 17">
            <a:extLst>
              <a:ext uri="{FF2B5EF4-FFF2-40B4-BE49-F238E27FC236}">
                <a16:creationId xmlns:a16="http://schemas.microsoft.com/office/drawing/2014/main" id="{AEBD163A-B7D2-493B-BD1B-F34E49F424D9}"/>
              </a:ext>
            </a:extLst>
          </p:cNvPr>
          <p:cNvSpPr/>
          <p:nvPr/>
        </p:nvSpPr>
        <p:spPr>
          <a:xfrm>
            <a:off x="7603792" y="4730977"/>
            <a:ext cx="4223082" cy="972768"/>
          </a:xfrm>
          <a:prstGeom prst="wedgeRoundRectCallout">
            <a:avLst>
              <a:gd name="adj1" fmla="val -53810"/>
              <a:gd name="adj2" fmla="val -4402"/>
              <a:gd name="adj3" fmla="val 16667"/>
            </a:avLst>
          </a:prstGeom>
          <a:solidFill>
            <a:schemeClr val="bg1"/>
          </a:solidFill>
        </p:spPr>
        <p:txBody>
          <a:bodyPr rtlCol="0" anchor="ctr"/>
          <a:lstStyle/>
          <a:p>
            <a:pPr>
              <a:spcAft>
                <a:spcPts val="600"/>
              </a:spcAft>
            </a:pPr>
            <a:r>
              <a:rPr lang="en-GB" sz="1200" i="1" dirty="0"/>
              <a:t>I think my husband is [more] supportive. He shares household duties with me. He’s never done that before. </a:t>
            </a:r>
          </a:p>
          <a:p>
            <a:pPr algn="r">
              <a:spcAft>
                <a:spcPts val="600"/>
              </a:spcAft>
            </a:pPr>
            <a:r>
              <a:rPr lang="en-GB" sz="1200" i="1" dirty="0"/>
              <a:t>   </a:t>
            </a:r>
            <a:r>
              <a:rPr lang="en-GB" sz="1200" i="1" dirty="0">
                <a:solidFill>
                  <a:srgbClr val="E10000"/>
                </a:solidFill>
                <a:latin typeface="+mj-lt"/>
              </a:rPr>
              <a:t>	</a:t>
            </a:r>
            <a:r>
              <a:rPr lang="en-GB" sz="1400" dirty="0">
                <a:latin typeface="+mj-lt"/>
              </a:rPr>
              <a:t>Female, </a:t>
            </a:r>
            <a:r>
              <a:rPr lang="en-GB" sz="1400" dirty="0"/>
              <a:t>Family, Midlands</a:t>
            </a:r>
            <a:endParaRPr lang="en-GB" sz="1200" dirty="0">
              <a:latin typeface="+mj-lt"/>
              <a:cs typeface="Arial"/>
            </a:endParaRPr>
          </a:p>
        </p:txBody>
      </p:sp>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pPr marL="342900" indent="-342900">
              <a:buFont typeface="Wingdings" panose="05000000000000000000" pitchFamily="2" charset="2"/>
              <a:buChar char="Ø"/>
            </a:pPr>
            <a:r>
              <a:rPr lang="en-GB" dirty="0">
                <a:highlight>
                  <a:srgbClr val="FFFFFF"/>
                </a:highlight>
              </a:rPr>
              <a:t>More family time</a:t>
            </a:r>
          </a:p>
        </p:txBody>
      </p:sp>
      <p:sp>
        <p:nvSpPr>
          <p:cNvPr id="5" name="Content Placeholder 4">
            <a:extLst>
              <a:ext uri="{FF2B5EF4-FFF2-40B4-BE49-F238E27FC236}">
                <a16:creationId xmlns:a16="http://schemas.microsoft.com/office/drawing/2014/main" id="{B53AB2BE-8554-46DC-A81F-AE63A1BFD0A3}"/>
              </a:ext>
            </a:extLst>
          </p:cNvPr>
          <p:cNvSpPr>
            <a:spLocks noGrp="1"/>
          </p:cNvSpPr>
          <p:nvPr>
            <p:ph sz="quarter" idx="12"/>
          </p:nvPr>
        </p:nvSpPr>
        <p:spPr>
          <a:xfrm>
            <a:off x="360364" y="1828980"/>
            <a:ext cx="6340688" cy="3999600"/>
          </a:xfrm>
        </p:spPr>
        <p:txBody>
          <a:bodyPr anchor="ctr"/>
          <a:lstStyle/>
          <a:p>
            <a:pPr marL="0" lvl="1" indent="0">
              <a:spcAft>
                <a:spcPts val="600"/>
              </a:spcAft>
              <a:buSzPct val="100000"/>
              <a:buNone/>
            </a:pPr>
            <a:r>
              <a:rPr lang="en-GB" sz="1400" dirty="0"/>
              <a:t>During lockdown many valued having more time with family, and used this to do shared activities that were felt to signify </a:t>
            </a:r>
            <a:r>
              <a:rPr lang="en-GB" sz="1400" b="1" dirty="0"/>
              <a:t>‘quality time’ together and enhanced their sense of wellbeing</a:t>
            </a:r>
            <a:r>
              <a:rPr lang="en-GB" sz="1400" dirty="0"/>
              <a:t>, such as cooking, playing games and making things.</a:t>
            </a:r>
          </a:p>
          <a:p>
            <a:pPr marL="0" lvl="1" indent="0">
              <a:spcAft>
                <a:spcPts val="600"/>
              </a:spcAft>
              <a:buSzPct val="100000"/>
              <a:buNone/>
            </a:pPr>
            <a:r>
              <a:rPr lang="en-GB" sz="1400" dirty="0"/>
              <a:t>Parents enjoyed </a:t>
            </a:r>
            <a:r>
              <a:rPr lang="en-GB" sz="1400" b="1" dirty="0"/>
              <a:t>being part of the moments they might ordinarily miss </a:t>
            </a:r>
            <a:r>
              <a:rPr lang="en-GB" sz="1400" dirty="0"/>
              <a:t>e.g. family meals or bedtime, and some felt the additional time together had brought them closer to their spouse. </a:t>
            </a:r>
          </a:p>
          <a:p>
            <a:pPr marL="0" lvl="1" indent="0">
              <a:spcAft>
                <a:spcPts val="600"/>
              </a:spcAft>
              <a:buSzPct val="100000"/>
              <a:buNone/>
            </a:pPr>
            <a:r>
              <a:rPr lang="en-GB" sz="1400" dirty="0"/>
              <a:t>The </a:t>
            </a:r>
            <a:r>
              <a:rPr lang="en-GB" sz="1400" b="1" dirty="0"/>
              <a:t>lockdown and remote working were seen as primary drivers </a:t>
            </a:r>
            <a:r>
              <a:rPr lang="en-GB" sz="1400" dirty="0"/>
              <a:t>of being able to spend more time with family, with key workers and those unable to work from home not having this same opportunity.</a:t>
            </a:r>
          </a:p>
          <a:p>
            <a:pPr marL="0" lvl="1" indent="0">
              <a:spcAft>
                <a:spcPts val="600"/>
              </a:spcAft>
              <a:buSzPct val="100000"/>
              <a:buNone/>
            </a:pPr>
            <a:r>
              <a:rPr lang="en-GB" sz="1400" dirty="0"/>
              <a:t>Among those who did, a prominent trend was seen, with both men and women reflecting on their previous work-family ratio and </a:t>
            </a:r>
            <a:r>
              <a:rPr lang="en-GB" sz="1400" b="1" dirty="0"/>
              <a:t>wanting a future where they can maintain a better balance between the two.</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8</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60363" y="910800"/>
            <a:ext cx="10777597" cy="767375"/>
          </a:xfrm>
        </p:spPr>
        <p:txBody>
          <a:bodyPr/>
          <a:lstStyle/>
          <a:p>
            <a:r>
              <a:rPr lang="en-GB" sz="1800" i="1" dirty="0">
                <a:solidFill>
                  <a:schemeClr val="accent4">
                    <a:lumMod val="75000"/>
                  </a:schemeClr>
                </a:solidFill>
                <a:highlight>
                  <a:srgbClr val="FFFFFF"/>
                </a:highlight>
              </a:rPr>
              <a:t>Many living with family members appreciated the opportunity to spend quality time together, and placed high importance on trying to maintain a better balance between work and family life</a:t>
            </a:r>
            <a:endParaRPr lang="en-GB" i="1" dirty="0">
              <a:solidFill>
                <a:schemeClr val="accent4">
                  <a:lumMod val="75000"/>
                </a:schemeClr>
              </a:solidFill>
              <a:highlight>
                <a:srgbClr val="FFFFFF"/>
              </a:highlight>
            </a:endParaRPr>
          </a:p>
        </p:txBody>
      </p:sp>
      <p:sp>
        <p:nvSpPr>
          <p:cNvPr id="19" name="TextBox 18">
            <a:extLst>
              <a:ext uri="{FF2B5EF4-FFF2-40B4-BE49-F238E27FC236}">
                <a16:creationId xmlns:a16="http://schemas.microsoft.com/office/drawing/2014/main" id="{A0712C2D-7B1D-4B2E-8551-6FD5D219CB3C}"/>
              </a:ext>
            </a:extLst>
          </p:cNvPr>
          <p:cNvSpPr txBox="1"/>
          <p:nvPr/>
        </p:nvSpPr>
        <p:spPr>
          <a:xfrm>
            <a:off x="6869944" y="1331488"/>
            <a:ext cx="2057400" cy="2662267"/>
          </a:xfrm>
          <a:prstGeom prst="rect">
            <a:avLst/>
          </a:prstGeom>
          <a:noFill/>
        </p:spPr>
        <p:txBody>
          <a:bodyPr wrap="square" lIns="0" tIns="0" rIns="0" bIns="0" rtlCol="0">
            <a:spAutoFit/>
          </a:bodyPr>
          <a:lstStyle/>
          <a:p>
            <a:r>
              <a:rPr lang="en-GB" sz="17300" dirty="0"/>
              <a:t>“</a:t>
            </a:r>
            <a:endParaRPr lang="en-GB" sz="14400" dirty="0"/>
          </a:p>
        </p:txBody>
      </p:sp>
      <p:pic>
        <p:nvPicPr>
          <p:cNvPr id="12" name="Graphic 11" descr="Family with boy">
            <a:extLst>
              <a:ext uri="{FF2B5EF4-FFF2-40B4-BE49-F238E27FC236}">
                <a16:creationId xmlns:a16="http://schemas.microsoft.com/office/drawing/2014/main" id="{24EA183B-83E1-4235-9080-0A482BBC1E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37960" y="194008"/>
            <a:ext cx="851109" cy="851109"/>
          </a:xfrm>
          <a:prstGeom prst="rect">
            <a:avLst/>
          </a:prstGeom>
        </p:spPr>
      </p:pic>
      <p:sp>
        <p:nvSpPr>
          <p:cNvPr id="13" name="Rectangle 12">
            <a:extLst>
              <a:ext uri="{FF2B5EF4-FFF2-40B4-BE49-F238E27FC236}">
                <a16:creationId xmlns:a16="http://schemas.microsoft.com/office/drawing/2014/main" id="{BC9CDB71-9436-442E-B2D8-0BF87D6CB41B}"/>
              </a:ext>
            </a:extLst>
          </p:cNvPr>
          <p:cNvSpPr/>
          <p:nvPr/>
        </p:nvSpPr>
        <p:spPr>
          <a:xfrm>
            <a:off x="7651918" y="3697743"/>
            <a:ext cx="4095726" cy="938719"/>
          </a:xfrm>
          <a:prstGeom prst="rect">
            <a:avLst/>
          </a:prstGeom>
        </p:spPr>
        <p:txBody>
          <a:bodyPr wrap="square">
            <a:spAutoFit/>
          </a:bodyPr>
          <a:lstStyle/>
          <a:p>
            <a:pPr>
              <a:spcAft>
                <a:spcPts val="600"/>
              </a:spcAft>
            </a:pPr>
            <a:r>
              <a:rPr lang="en-GB" sz="1200" i="1" dirty="0"/>
              <a:t>I have also learned to cook a bit more, and generally been able to spend more quality time with my family… I appreciate that so much more now.</a:t>
            </a:r>
          </a:p>
          <a:p>
            <a:pPr algn="r">
              <a:spcAft>
                <a:spcPts val="600"/>
              </a:spcAft>
            </a:pPr>
            <a:r>
              <a:rPr lang="en-GB" sz="1400" dirty="0"/>
              <a:t>Male, SME</a:t>
            </a:r>
          </a:p>
        </p:txBody>
      </p:sp>
      <p:sp>
        <p:nvSpPr>
          <p:cNvPr id="2" name="Rectangle 1">
            <a:extLst>
              <a:ext uri="{FF2B5EF4-FFF2-40B4-BE49-F238E27FC236}">
                <a16:creationId xmlns:a16="http://schemas.microsoft.com/office/drawing/2014/main" id="{74D20736-11CB-4C66-95C2-AEA990B571E1}"/>
              </a:ext>
            </a:extLst>
          </p:cNvPr>
          <p:cNvSpPr/>
          <p:nvPr/>
        </p:nvSpPr>
        <p:spPr>
          <a:xfrm>
            <a:off x="7623948" y="2274273"/>
            <a:ext cx="4095726" cy="1123384"/>
          </a:xfrm>
          <a:prstGeom prst="rect">
            <a:avLst/>
          </a:prstGeom>
        </p:spPr>
        <p:txBody>
          <a:bodyPr wrap="square">
            <a:spAutoFit/>
          </a:bodyPr>
          <a:lstStyle/>
          <a:p>
            <a:pPr>
              <a:spcAft>
                <a:spcPts val="600"/>
              </a:spcAft>
            </a:pPr>
            <a:r>
              <a:rPr lang="en-GB" sz="1200" i="1" dirty="0"/>
              <a:t>We have learnt to work more as a team in our family unit and it’s been great to spend time together... I think I wouldn’t want to work full time in an office anymore. I would like to keep the home life balance. </a:t>
            </a:r>
          </a:p>
          <a:p>
            <a:pPr algn="r">
              <a:spcAft>
                <a:spcPts val="600"/>
              </a:spcAft>
            </a:pPr>
            <a:r>
              <a:rPr lang="en-GB" sz="1400" dirty="0"/>
              <a:t>Female, Family, North</a:t>
            </a:r>
          </a:p>
        </p:txBody>
      </p:sp>
      <p:sp>
        <p:nvSpPr>
          <p:cNvPr id="6" name="Slide Number Placeholder 5">
            <a:extLst>
              <a:ext uri="{FF2B5EF4-FFF2-40B4-BE49-F238E27FC236}">
                <a16:creationId xmlns:a16="http://schemas.microsoft.com/office/drawing/2014/main" id="{85D59F99-654A-4C40-827B-D084F6C4DC95}"/>
              </a:ext>
            </a:extLst>
          </p:cNvPr>
          <p:cNvSpPr>
            <a:spLocks noGrp="1"/>
          </p:cNvSpPr>
          <p:nvPr>
            <p:ph type="sldNum" sz="quarter" idx="10"/>
          </p:nvPr>
        </p:nvSpPr>
        <p:spPr/>
        <p:txBody>
          <a:bodyPr/>
          <a:lstStyle/>
          <a:p>
            <a:fld id="{4034BEE3-566C-4068-A777-C3A4762E861B}" type="slidenum">
              <a:rPr lang="en-GB" smtClean="0"/>
              <a:pPr/>
              <a:t>8</a:t>
            </a:fld>
            <a:endParaRPr lang="en-GB"/>
          </a:p>
        </p:txBody>
      </p:sp>
    </p:spTree>
    <p:extLst>
      <p:ext uri="{BB962C8B-B14F-4D97-AF65-F5344CB8AC3E}">
        <p14:creationId xmlns:p14="http://schemas.microsoft.com/office/powerpoint/2010/main" val="215478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pPr marL="342900" indent="-342900">
              <a:buFont typeface="Wingdings" panose="05000000000000000000" pitchFamily="2" charset="2"/>
              <a:buChar char="Ø"/>
            </a:pPr>
            <a:r>
              <a:rPr lang="en-GB" dirty="0">
                <a:highlight>
                  <a:srgbClr val="FFFFFF"/>
                </a:highlight>
              </a:rPr>
              <a:t>A healthier lifestyle</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9</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60362" y="910799"/>
            <a:ext cx="11057605" cy="708933"/>
          </a:xfrm>
        </p:spPr>
        <p:txBody>
          <a:bodyPr/>
          <a:lstStyle/>
          <a:p>
            <a:r>
              <a:rPr lang="en-GB" sz="1800" i="1" dirty="0">
                <a:solidFill>
                  <a:schemeClr val="accent4">
                    <a:lumMod val="75000"/>
                  </a:schemeClr>
                </a:solidFill>
                <a:highlight>
                  <a:srgbClr val="FFFFFF"/>
                </a:highlight>
              </a:rPr>
              <a:t>Lockdown gave people the time and incentive to develop behaviours that improved their physical and mental wellbeing, with many wanting to retain a healthier lifestyle going forwards</a:t>
            </a:r>
            <a:endParaRPr lang="en-GB" i="1" dirty="0">
              <a:solidFill>
                <a:schemeClr val="accent4">
                  <a:lumMod val="75000"/>
                </a:schemeClr>
              </a:solidFill>
              <a:highlight>
                <a:srgbClr val="FFFFFF"/>
              </a:highlight>
            </a:endParaRPr>
          </a:p>
        </p:txBody>
      </p:sp>
      <p:sp>
        <p:nvSpPr>
          <p:cNvPr id="20" name="Content Placeholder 4">
            <a:extLst>
              <a:ext uri="{FF2B5EF4-FFF2-40B4-BE49-F238E27FC236}">
                <a16:creationId xmlns:a16="http://schemas.microsoft.com/office/drawing/2014/main" id="{93762D5D-9A3E-4336-85EB-830AB55534EA}"/>
              </a:ext>
            </a:extLst>
          </p:cNvPr>
          <p:cNvSpPr>
            <a:spLocks noGrp="1"/>
          </p:cNvSpPr>
          <p:nvPr>
            <p:ph sz="quarter" idx="12"/>
          </p:nvPr>
        </p:nvSpPr>
        <p:spPr>
          <a:xfrm>
            <a:off x="360363" y="2038896"/>
            <a:ext cx="6361279" cy="3999600"/>
          </a:xfrm>
        </p:spPr>
        <p:txBody>
          <a:bodyPr anchor="ctr"/>
          <a:lstStyle/>
          <a:p>
            <a:r>
              <a:rPr lang="en-GB" sz="1400" dirty="0"/>
              <a:t>Findings suggest the pandemic triggered people to reflect on the </a:t>
            </a:r>
            <a:r>
              <a:rPr lang="en-GB" sz="1400" b="1" dirty="0"/>
              <a:t>importance of maintaining their mental and physical health, </a:t>
            </a:r>
            <a:r>
              <a:rPr lang="en-GB" sz="1400" dirty="0"/>
              <a:t>with many using lockdown to do more exercise, eat healthily, get more sleep, self-reflect and re-prioritise goals. </a:t>
            </a:r>
          </a:p>
          <a:p>
            <a:r>
              <a:rPr lang="en-GB" sz="1400" dirty="0"/>
              <a:t>Drivers of a healthier lifestyle included the health threat of Covid-19, </a:t>
            </a:r>
            <a:r>
              <a:rPr lang="en-GB" sz="1400" b="1" dirty="0"/>
              <a:t>improving their wellbeing and regaining a sense of control</a:t>
            </a:r>
            <a:r>
              <a:rPr lang="en-GB" sz="1400" dirty="0"/>
              <a:t> and having more time due to remote working and restrictions on other activities.</a:t>
            </a:r>
          </a:p>
          <a:p>
            <a:r>
              <a:rPr lang="en-GB" sz="1400" dirty="0"/>
              <a:t>Participants wanted </a:t>
            </a:r>
            <a:r>
              <a:rPr lang="en-GB" sz="1400" b="1" dirty="0"/>
              <a:t>to continue these behaviours but felt it would be difficult </a:t>
            </a:r>
            <a:r>
              <a:rPr lang="en-GB" sz="1400" dirty="0"/>
              <a:t>if they returned to a pre-COVID-19 pace of life where convenience and time-saving options (e.g. car use, takeaway food) take priority.</a:t>
            </a:r>
          </a:p>
          <a:p>
            <a:r>
              <a:rPr lang="en-GB" sz="1400" dirty="0"/>
              <a:t>Additionally, with the negative consequences of Covid-19 expected to be a long-term challenge, such as unemployment and isolation, some envisaged the availability of </a:t>
            </a:r>
            <a:r>
              <a:rPr lang="en-GB" sz="1400" b="1" dirty="0"/>
              <a:t>mental health support would become increasingly important</a:t>
            </a:r>
            <a:r>
              <a:rPr lang="en-GB" sz="1400" dirty="0"/>
              <a:t>. </a:t>
            </a:r>
          </a:p>
          <a:p>
            <a:endParaRPr lang="en-GB" sz="1400" dirty="0"/>
          </a:p>
        </p:txBody>
      </p:sp>
      <p:sp>
        <p:nvSpPr>
          <p:cNvPr id="21" name="Speech Bubble: Rectangle with Corners Rounded 20">
            <a:extLst>
              <a:ext uri="{FF2B5EF4-FFF2-40B4-BE49-F238E27FC236}">
                <a16:creationId xmlns:a16="http://schemas.microsoft.com/office/drawing/2014/main" id="{65DE4CF0-70B7-48AD-8237-DC10E1D7A289}"/>
              </a:ext>
            </a:extLst>
          </p:cNvPr>
          <p:cNvSpPr/>
          <p:nvPr/>
        </p:nvSpPr>
        <p:spPr>
          <a:xfrm>
            <a:off x="7490877" y="4383597"/>
            <a:ext cx="4259942" cy="1454150"/>
          </a:xfrm>
          <a:prstGeom prst="wedgeRoundRectCallout">
            <a:avLst>
              <a:gd name="adj1" fmla="val -53810"/>
              <a:gd name="adj2" fmla="val -4402"/>
              <a:gd name="adj3" fmla="val 16667"/>
            </a:avLst>
          </a:prstGeom>
          <a:solidFill>
            <a:schemeClr val="bg1"/>
          </a:solidFill>
        </p:spPr>
        <p:txBody>
          <a:bodyPr rtlCol="0" anchor="ctr"/>
          <a:lstStyle/>
          <a:p>
            <a:pPr>
              <a:spcAft>
                <a:spcPts val="600"/>
              </a:spcAft>
            </a:pPr>
            <a:r>
              <a:rPr lang="en-GB" sz="1200" i="1" dirty="0"/>
              <a:t>I would like to keep cooking from scratch more as it's cheaper and healthy and I'd like to keep being organised as it gives me a sense of achievement. I think I will only stick for a little bit as they both rely on me having more time to do things and if I get too busy I doubt I'd want to cook from scratch every night.</a:t>
            </a:r>
            <a:endParaRPr lang="en-GB" sz="1200" i="1" dirty="0">
              <a:solidFill>
                <a:srgbClr val="E10000"/>
              </a:solidFill>
            </a:endParaRPr>
          </a:p>
          <a:p>
            <a:pPr algn="r">
              <a:spcAft>
                <a:spcPts val="600"/>
              </a:spcAft>
            </a:pPr>
            <a:r>
              <a:rPr lang="en-GB" sz="1400" dirty="0"/>
              <a:t>Female, Pre-family, South West</a:t>
            </a:r>
          </a:p>
        </p:txBody>
      </p:sp>
      <p:sp>
        <p:nvSpPr>
          <p:cNvPr id="22" name="Speech Bubble: Rectangle with Corners Rounded 21">
            <a:extLst>
              <a:ext uri="{FF2B5EF4-FFF2-40B4-BE49-F238E27FC236}">
                <a16:creationId xmlns:a16="http://schemas.microsoft.com/office/drawing/2014/main" id="{58CADB57-F5A1-49B7-AC0A-95DC953C4538}"/>
              </a:ext>
            </a:extLst>
          </p:cNvPr>
          <p:cNvSpPr/>
          <p:nvPr/>
        </p:nvSpPr>
        <p:spPr>
          <a:xfrm>
            <a:off x="7471827" y="2452240"/>
            <a:ext cx="4259942" cy="1673608"/>
          </a:xfrm>
          <a:prstGeom prst="wedgeRoundRectCallout">
            <a:avLst>
              <a:gd name="adj1" fmla="val -53810"/>
              <a:gd name="adj2" fmla="val -4402"/>
              <a:gd name="adj3" fmla="val 16667"/>
            </a:avLst>
          </a:prstGeom>
          <a:solidFill>
            <a:schemeClr val="bg1"/>
          </a:solidFill>
        </p:spPr>
        <p:txBody>
          <a:bodyPr rtlCol="0" anchor="ctr"/>
          <a:lstStyle/>
          <a:p>
            <a:pPr marL="0" lvl="1">
              <a:spcAft>
                <a:spcPts val="600"/>
              </a:spcAft>
            </a:pPr>
            <a:r>
              <a:rPr lang="en-GB" sz="1200" i="1" dirty="0"/>
              <a:t>Generally I have noticed that mentally I am doing a lot better which would likely not have happened if I was still back in the 'rat race' before the lockdown. I will 1000000% keep trying to work on my health and fitness - that is something that cannot be taken for granted anymore. You need to do what you can to look after yourself! </a:t>
            </a:r>
          </a:p>
          <a:p>
            <a:pPr algn="r">
              <a:spcAft>
                <a:spcPts val="600"/>
              </a:spcAft>
            </a:pPr>
            <a:r>
              <a:rPr lang="en-GB" sz="1400" dirty="0"/>
              <a:t>Female, Pre-family, North</a:t>
            </a:r>
            <a:endParaRPr lang="en-GB" sz="1200" dirty="0">
              <a:solidFill>
                <a:srgbClr val="E10000"/>
              </a:solidFill>
              <a:latin typeface="+mj-lt"/>
              <a:cs typeface="Arial"/>
            </a:endParaRPr>
          </a:p>
        </p:txBody>
      </p:sp>
      <p:sp>
        <p:nvSpPr>
          <p:cNvPr id="23" name="TextBox 22">
            <a:extLst>
              <a:ext uri="{FF2B5EF4-FFF2-40B4-BE49-F238E27FC236}">
                <a16:creationId xmlns:a16="http://schemas.microsoft.com/office/drawing/2014/main" id="{468FD665-F8EA-4A66-932C-7A8AAC2FB4BD}"/>
              </a:ext>
            </a:extLst>
          </p:cNvPr>
          <p:cNvSpPr txBox="1"/>
          <p:nvPr/>
        </p:nvSpPr>
        <p:spPr>
          <a:xfrm>
            <a:off x="6869944" y="1331488"/>
            <a:ext cx="2057400" cy="2662267"/>
          </a:xfrm>
          <a:prstGeom prst="rect">
            <a:avLst/>
          </a:prstGeom>
          <a:noFill/>
        </p:spPr>
        <p:txBody>
          <a:bodyPr wrap="square" lIns="0" tIns="0" rIns="0" bIns="0" rtlCol="0">
            <a:spAutoFit/>
          </a:bodyPr>
          <a:lstStyle/>
          <a:p>
            <a:r>
              <a:rPr lang="en-GB" sz="17300" dirty="0"/>
              <a:t>“</a:t>
            </a:r>
            <a:endParaRPr lang="en-GB" sz="14400" dirty="0"/>
          </a:p>
        </p:txBody>
      </p:sp>
      <p:pic>
        <p:nvPicPr>
          <p:cNvPr id="12" name="Graphic 11" descr="Run">
            <a:extLst>
              <a:ext uri="{FF2B5EF4-FFF2-40B4-BE49-F238E27FC236}">
                <a16:creationId xmlns:a16="http://schemas.microsoft.com/office/drawing/2014/main" id="{1A960103-9602-46FC-B08F-EDF8A38288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63867" y="188994"/>
            <a:ext cx="828535" cy="828535"/>
          </a:xfrm>
          <a:prstGeom prst="rect">
            <a:avLst/>
          </a:prstGeom>
        </p:spPr>
      </p:pic>
      <p:sp>
        <p:nvSpPr>
          <p:cNvPr id="5" name="Slide Number Placeholder 4">
            <a:extLst>
              <a:ext uri="{FF2B5EF4-FFF2-40B4-BE49-F238E27FC236}">
                <a16:creationId xmlns:a16="http://schemas.microsoft.com/office/drawing/2014/main" id="{4CFD571A-652E-4C74-981B-564A78AF951A}"/>
              </a:ext>
            </a:extLst>
          </p:cNvPr>
          <p:cNvSpPr>
            <a:spLocks noGrp="1"/>
          </p:cNvSpPr>
          <p:nvPr>
            <p:ph type="sldNum" sz="quarter" idx="10"/>
          </p:nvPr>
        </p:nvSpPr>
        <p:spPr/>
        <p:txBody>
          <a:bodyPr/>
          <a:lstStyle/>
          <a:p>
            <a:fld id="{4034BEE3-566C-4068-A777-C3A4762E861B}" type="slidenum">
              <a:rPr lang="en-GB" smtClean="0"/>
              <a:pPr/>
              <a:t>9</a:t>
            </a:fld>
            <a:endParaRPr lang="en-GB"/>
          </a:p>
        </p:txBody>
      </p:sp>
    </p:spTree>
    <p:extLst>
      <p:ext uri="{BB962C8B-B14F-4D97-AF65-F5344CB8AC3E}">
        <p14:creationId xmlns:p14="http://schemas.microsoft.com/office/powerpoint/2010/main" val="251187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NUMBEROFPAGES" val="17"/>
</p:tagLst>
</file>

<file path=ppt/tags/tag1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 name="LINKEDTO" val="56087165"/>
  <p:tag name="SOURCEHASH" val="35022440"/>
  <p:tag name="SHAPETYPE" val="BACKGROUNDSHAPE"/>
</p:tagLst>
</file>

<file path=ppt/tags/tag11.xml><?xml version="1.0" encoding="utf-8"?>
<p:tagLst xmlns:a="http://schemas.openxmlformats.org/drawingml/2006/main" xmlns:r="http://schemas.openxmlformats.org/officeDocument/2006/relationships" xmlns:p="http://schemas.openxmlformats.org/presentationml/2006/main">
  <p:tag name="SHAPE" val="GRADIENT"/>
  <p:tag name="OVERLAY" val="17618221"/>
  <p:tag name="LINKEDTO" val="17618221"/>
</p:tagLst>
</file>

<file path=ppt/tags/tag12.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EC7FA21-6B0F-4391-A2F7-DA03143FE93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5E13F7D89B4644AE9D89E19BFC05B9" ma:contentTypeVersion="7" ma:contentTypeDescription="Create a new document." ma:contentTypeScope="" ma:versionID="40e2cdbcb2ed1a306111d0eb70fc34b4">
  <xsd:schema xmlns:xsd="http://www.w3.org/2001/XMLSchema" xmlns:xs="http://www.w3.org/2001/XMLSchema" xmlns:p="http://schemas.microsoft.com/office/2006/metadata/properties" xmlns:ns2="bae01274-8b2b-46db-8898-ec27c744c3d8" xmlns:ns3="f6a84328-db0d-47e8-9bbe-2cba703e7d4d" targetNamespace="http://schemas.microsoft.com/office/2006/metadata/properties" ma:root="true" ma:fieldsID="818f19b7504936f3b8e97c6116f85dc8" ns2:_="" ns3:_="">
    <xsd:import namespace="bae01274-8b2b-46db-8898-ec27c744c3d8"/>
    <xsd:import namespace="f6a84328-db0d-47e8-9bbe-2cba703e7d4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01274-8b2b-46db-8898-ec27c744c3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a84328-db0d-47e8-9bbe-2cba703e7d4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A31472C-1F5F-4AE8-AE78-07165CE0C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e01274-8b2b-46db-8898-ec27c744c3d8"/>
    <ds:schemaRef ds:uri="f6a84328-db0d-47e8-9bbe-2cba703e7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2193883-9DEF-4394-A746-8B0504B231C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BC375B81-FBF5-4924-A5E0-F0376D8E7D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3014</Words>
  <Application>Microsoft Office PowerPoint</Application>
  <PresentationFormat>Widescreen</PresentationFormat>
  <Paragraphs>258</Paragraphs>
  <Slides>17</Slides>
  <Notes>17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17</vt:i4>
      </vt:variant>
    </vt:vector>
  </HeadingPairs>
  <TitlesOfParts>
    <vt:vector size="28" baseType="lpstr">
      <vt:lpstr>SimSun</vt:lpstr>
      <vt:lpstr>-apple-system</vt:lpstr>
      <vt:lpstr>Arial</vt:lpstr>
      <vt:lpstr>Calibri</vt:lpstr>
      <vt:lpstr>inherit</vt:lpstr>
      <vt:lpstr>Times New Roman</vt:lpstr>
      <vt:lpstr>Verdana</vt:lpstr>
      <vt:lpstr>Wingdings</vt:lpstr>
      <vt:lpstr>Kantar template master</vt:lpstr>
      <vt:lpstr>Content slides - no sub heading</vt:lpstr>
      <vt:lpstr>Technical</vt:lpstr>
      <vt:lpstr>Inside Lives  Longitudinal qualitative community of citizens and small business owners </vt:lpstr>
      <vt:lpstr>PowerPoint Presentation</vt:lpstr>
      <vt:lpstr>Community members took part in three weekly tasks </vt:lpstr>
      <vt:lpstr>Following 8 weeks of activities, participants returned for a final week</vt:lpstr>
      <vt:lpstr>Lockdown seeded new behaviours and shifted personal priorities</vt:lpstr>
      <vt:lpstr>The community discussed their hopes for a ‘new normal’</vt:lpstr>
      <vt:lpstr>People wanted their ‘new normal’ to be characterised by better wellbeing</vt:lpstr>
      <vt:lpstr>More family time</vt:lpstr>
      <vt:lpstr>A healthier lifestyle</vt:lpstr>
      <vt:lpstr>More time in nature </vt:lpstr>
      <vt:lpstr>Closer community connections</vt:lpstr>
      <vt:lpstr>Remote / flexi working was seen as central to maintain these behaviours </vt:lpstr>
      <vt:lpstr>Participants also recognised the importance of economic recovery</vt:lpstr>
      <vt:lpstr>The government was felt to play a key role in facilitating a ‘new normal’</vt:lpstr>
      <vt:lpstr>An opportunity to marry public priorities with policy objectives?</vt:lpstr>
      <vt:lpstr>Interested to learn more?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 can run to four lines if required – 30pt</dc:title>
  <dc:subject>Sub-heading</dc:subject>
  <dc:creator>Roberts, Nick (TSMLP)</dc:creator>
  <cp:keywords>Project reference</cp:keywords>
  <dc:description>Date</dc:description>
  <cp:lastModifiedBy>Lown, Grace (TSMLP)</cp:lastModifiedBy>
  <cp:revision>151</cp:revision>
  <cp:lastPrinted>2017-03-24T13:40:26Z</cp:lastPrinted>
  <dcterms:created xsi:type="dcterms:W3CDTF">2020-05-27T09:07:42Z</dcterms:created>
  <dcterms:modified xsi:type="dcterms:W3CDTF">2020-10-05T16:18:20Z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0x010100F75E13F7D89B4644AE9D89E19BFC05B9</vt:lpwstr>
  </property>
</Properties>
</file>